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82" r:id="rId15"/>
    <p:sldId id="281" r:id="rId16"/>
    <p:sldId id="270" r:id="rId17"/>
    <p:sldId id="271" r:id="rId18"/>
    <p:sldId id="285" r:id="rId19"/>
    <p:sldId id="283" r:id="rId20"/>
    <p:sldId id="272" r:id="rId21"/>
    <p:sldId id="273" r:id="rId22"/>
    <p:sldId id="274" r:id="rId23"/>
    <p:sldId id="284" r:id="rId24"/>
    <p:sldId id="275" r:id="rId25"/>
    <p:sldId id="276" r:id="rId26"/>
    <p:sldId id="277" r:id="rId27"/>
    <p:sldId id="278" r:id="rId28"/>
    <p:sldId id="279" r:id="rId29"/>
    <p:sldId id="280" r:id="rId30"/>
    <p:sldId id="286" r:id="rId31"/>
    <p:sldId id="287" r:id="rId32"/>
    <p:sldId id="258"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3" autoAdjust="0"/>
    <p:restoredTop sz="94660"/>
  </p:normalViewPr>
  <p:slideViewPr>
    <p:cSldViewPr snapToGrid="0">
      <p:cViewPr varScale="1">
        <p:scale>
          <a:sx n="69" d="100"/>
          <a:sy n="69" d="100"/>
        </p:scale>
        <p:origin x="-101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150728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258496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80020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228508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289478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282292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36867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37869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155815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196327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D5F6740-2290-4316-852C-013BE5CE7105}" type="datetimeFigureOut">
              <a:rPr lang="tr-TR" smtClean="0"/>
              <a:pPr/>
              <a:t>20.12.2018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162016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F6740-2290-4316-852C-013BE5CE7105}" type="datetimeFigureOut">
              <a:rPr lang="tr-TR" smtClean="0"/>
              <a:pPr/>
              <a:t>20.12.2018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3B829-6AAE-47F7-8B66-0B8C2A9B6101}" type="slidenum">
              <a:rPr lang="tr-TR" smtClean="0"/>
              <a:pPr/>
              <a:t>‹#›</a:t>
            </a:fld>
            <a:endParaRPr lang="tr-TR"/>
          </a:p>
        </p:txBody>
      </p:sp>
    </p:spTree>
    <p:extLst>
      <p:ext uri="{BB962C8B-B14F-4D97-AF65-F5344CB8AC3E}">
        <p14:creationId xmlns="" xmlns:p14="http://schemas.microsoft.com/office/powerpoint/2010/main" val="95559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8.png"/><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sp>
        <p:nvSpPr>
          <p:cNvPr id="7" name="Metin kutusu 6"/>
          <p:cNvSpPr txBox="1"/>
          <p:nvPr/>
        </p:nvSpPr>
        <p:spPr>
          <a:xfrm>
            <a:off x="8471438" y="7496"/>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431025" y="2387951"/>
            <a:ext cx="11553157" cy="2123658"/>
          </a:xfrm>
          <a:prstGeom prst="rect">
            <a:avLst/>
          </a:prstGeom>
          <a:noFill/>
        </p:spPr>
        <p:txBody>
          <a:bodyPr wrap="square" rtlCol="0">
            <a:spAutoFit/>
          </a:bodyPr>
          <a:lstStyle/>
          <a:p>
            <a:pPr algn="ctr"/>
            <a:r>
              <a:rPr lang="tr-TR" sz="6600" b="1" dirty="0">
                <a:solidFill>
                  <a:srgbClr val="FF0000"/>
                </a:solidFill>
              </a:rPr>
              <a:t>KALİTELİ ETWINNING PROJELERİ PLANLAMA VE YÜRÜTME</a:t>
            </a:r>
          </a:p>
        </p:txBody>
      </p:sp>
    </p:spTree>
    <p:extLst>
      <p:ext uri="{BB962C8B-B14F-4D97-AF65-F5344CB8AC3E}">
        <p14:creationId xmlns="" xmlns:p14="http://schemas.microsoft.com/office/powerpoint/2010/main" val="218671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83968" y="705983"/>
            <a:ext cx="11424063" cy="400110"/>
          </a:xfrm>
          <a:prstGeom prst="rect">
            <a:avLst/>
          </a:prstGeom>
          <a:noFill/>
        </p:spPr>
        <p:txBody>
          <a:bodyPr wrap="square" rtlCol="0">
            <a:spAutoFit/>
          </a:bodyPr>
          <a:lstStyle/>
          <a:p>
            <a:r>
              <a:rPr lang="tr-TR" sz="2000" b="1" dirty="0">
                <a:solidFill>
                  <a:schemeClr val="accent5"/>
                </a:solidFill>
              </a:rPr>
              <a:t>Bundan sonra ortaklarınızla ‘</a:t>
            </a:r>
            <a:r>
              <a:rPr lang="tr-TR" sz="2000" b="1" dirty="0" err="1">
                <a:solidFill>
                  <a:schemeClr val="accent5"/>
                </a:solidFill>
              </a:rPr>
              <a:t>Twinspace</a:t>
            </a:r>
            <a:r>
              <a:rPr lang="tr-TR" sz="2000" b="1" dirty="0">
                <a:solidFill>
                  <a:schemeClr val="accent5"/>
                </a:solidFill>
              </a:rPr>
              <a:t>’ alanında proje faaliyetlerini yürütmeye başlıyorsunuz.</a:t>
            </a:r>
          </a:p>
        </p:txBody>
      </p:sp>
      <p:pic>
        <p:nvPicPr>
          <p:cNvPr id="30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6214" y="1555667"/>
            <a:ext cx="9653821" cy="41207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8315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pic>
        <p:nvPicPr>
          <p:cNvPr id="3" name="Resim 2" descr="ekran görüntüsü içeren bir resim&#10;&#10;&#10;&#10;Açıklama otomatik olarak oluşturuldu">
            <a:extLst>
              <a:ext uri="{FF2B5EF4-FFF2-40B4-BE49-F238E27FC236}">
                <a16:creationId xmlns="" xmlns:a16="http://schemas.microsoft.com/office/drawing/2014/main" id="{EAAA1648-52D1-764D-AA67-C59A5FC1B1F2}"/>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530192" y="657349"/>
            <a:ext cx="9126767" cy="5321805"/>
          </a:xfrm>
          <a:prstGeom prst="rect">
            <a:avLst/>
          </a:prstGeom>
        </p:spPr>
      </p:pic>
    </p:spTree>
    <p:extLst>
      <p:ext uri="{BB962C8B-B14F-4D97-AF65-F5344CB8AC3E}">
        <p14:creationId xmlns="" xmlns:p14="http://schemas.microsoft.com/office/powerpoint/2010/main" val="88257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946214" y="593413"/>
            <a:ext cx="10370970" cy="584775"/>
          </a:xfrm>
          <a:prstGeom prst="rect">
            <a:avLst/>
          </a:prstGeom>
          <a:noFill/>
        </p:spPr>
        <p:txBody>
          <a:bodyPr wrap="square" rtlCol="0">
            <a:spAutoFit/>
          </a:bodyPr>
          <a:lstStyle/>
          <a:p>
            <a:pPr algn="ctr"/>
            <a:r>
              <a:rPr lang="tr-TR" sz="3200" b="1" dirty="0">
                <a:solidFill>
                  <a:srgbClr val="FF0000"/>
                </a:solidFill>
              </a:rPr>
              <a:t>PROJE PLANLAMA</a:t>
            </a:r>
          </a:p>
        </p:txBody>
      </p:sp>
      <p:sp>
        <p:nvSpPr>
          <p:cNvPr id="3" name="Metin kutusu 2"/>
          <p:cNvSpPr txBox="1"/>
          <p:nvPr/>
        </p:nvSpPr>
        <p:spPr>
          <a:xfrm>
            <a:off x="399358" y="2121402"/>
            <a:ext cx="11388436" cy="3046988"/>
          </a:xfrm>
          <a:prstGeom prst="rect">
            <a:avLst/>
          </a:prstGeom>
          <a:noFill/>
        </p:spPr>
        <p:txBody>
          <a:bodyPr wrap="square" rtlCol="0">
            <a:spAutoFit/>
          </a:bodyPr>
          <a:lstStyle/>
          <a:p>
            <a:pPr marL="285750" indent="-285750">
              <a:buFont typeface="Arial" panose="020B0604020202020204" pitchFamily="34" charset="0"/>
              <a:buChar char="•"/>
            </a:pPr>
            <a:r>
              <a:rPr lang="tr-TR" sz="2400" b="1" dirty="0"/>
              <a:t>Buz kırıcı aktiviteler</a:t>
            </a:r>
          </a:p>
          <a:p>
            <a:endParaRPr lang="tr-TR" sz="2400" b="1" dirty="0"/>
          </a:p>
          <a:p>
            <a:r>
              <a:rPr lang="tr-TR" sz="2400" b="1" dirty="0"/>
              <a:t>       </a:t>
            </a:r>
            <a:r>
              <a:rPr lang="tr-TR" sz="2400" b="1" dirty="0">
                <a:solidFill>
                  <a:schemeClr val="accent6">
                    <a:lumMod val="75000"/>
                  </a:schemeClr>
                </a:solidFill>
              </a:rPr>
              <a:t>-Öğrenci tanıtımı </a:t>
            </a:r>
            <a:r>
              <a:rPr lang="tr-TR" sz="2400" b="1" dirty="0"/>
              <a:t>: </a:t>
            </a:r>
            <a:r>
              <a:rPr lang="tr-TR" sz="2400" b="1" dirty="0" err="1"/>
              <a:t>Twinspace</a:t>
            </a:r>
            <a:r>
              <a:rPr lang="tr-TR" sz="2400" b="1" dirty="0"/>
              <a:t> forum, </a:t>
            </a:r>
            <a:r>
              <a:rPr lang="tr-TR" sz="2400" b="1" dirty="0" err="1"/>
              <a:t>padlet</a:t>
            </a:r>
            <a:r>
              <a:rPr lang="tr-TR" sz="2400" b="1" dirty="0"/>
              <a:t>, </a:t>
            </a:r>
            <a:r>
              <a:rPr lang="tr-TR" sz="2400" b="1" dirty="0" err="1"/>
              <a:t>sutori</a:t>
            </a:r>
            <a:r>
              <a:rPr lang="tr-TR" sz="2400" b="1" dirty="0"/>
              <a:t> , </a:t>
            </a:r>
            <a:r>
              <a:rPr lang="tr-TR" sz="2400" b="1" dirty="0" err="1"/>
              <a:t>voki</a:t>
            </a:r>
            <a:r>
              <a:rPr lang="tr-TR" sz="2400" b="1" dirty="0"/>
              <a:t> ,</a:t>
            </a:r>
            <a:r>
              <a:rPr lang="tr-TR" sz="2400" b="1" dirty="0" err="1"/>
              <a:t>tellagami</a:t>
            </a:r>
            <a:r>
              <a:rPr lang="tr-TR" sz="2400" b="1" dirty="0"/>
              <a:t>, </a:t>
            </a:r>
            <a:r>
              <a:rPr lang="tr-TR" sz="2400" b="1" dirty="0" err="1"/>
              <a:t>voice</a:t>
            </a:r>
            <a:r>
              <a:rPr lang="tr-TR" sz="2400" b="1" dirty="0"/>
              <a:t> </a:t>
            </a:r>
            <a:r>
              <a:rPr lang="tr-TR" sz="2400" b="1" dirty="0" err="1"/>
              <a:t>tooner</a:t>
            </a:r>
            <a:r>
              <a:rPr lang="tr-TR" sz="2400" b="1" dirty="0"/>
              <a:t>, </a:t>
            </a:r>
            <a:r>
              <a:rPr lang="tr-TR" sz="2400" b="1" dirty="0" err="1"/>
              <a:t>avachara</a:t>
            </a:r>
            <a:r>
              <a:rPr lang="tr-TR" sz="2400" b="1" dirty="0"/>
              <a:t>, </a:t>
            </a:r>
            <a:r>
              <a:rPr lang="tr-TR" sz="2400" b="1" dirty="0" err="1"/>
              <a:t>bitmoji</a:t>
            </a:r>
            <a:endParaRPr lang="tr-TR" sz="2400" b="1" dirty="0"/>
          </a:p>
          <a:p>
            <a:endParaRPr lang="tr-TR" sz="2400" b="1" dirty="0"/>
          </a:p>
          <a:p>
            <a:r>
              <a:rPr lang="tr-TR" sz="2400" b="1" dirty="0">
                <a:solidFill>
                  <a:schemeClr val="accent6">
                    <a:lumMod val="75000"/>
                  </a:schemeClr>
                </a:solidFill>
              </a:rPr>
              <a:t>       -Okul – Şehir – Ülke tanıtımları </a:t>
            </a:r>
            <a:r>
              <a:rPr lang="tr-TR" sz="2400" b="1" dirty="0"/>
              <a:t>: </a:t>
            </a:r>
          </a:p>
          <a:p>
            <a:r>
              <a:rPr lang="tr-TR" sz="2400" b="1" dirty="0"/>
              <a:t>             Video araçları: </a:t>
            </a:r>
            <a:r>
              <a:rPr lang="tr-TR" sz="2400" b="1" dirty="0" err="1"/>
              <a:t>animoto</a:t>
            </a:r>
            <a:r>
              <a:rPr lang="tr-TR" sz="2400" b="1" dirty="0"/>
              <a:t>, </a:t>
            </a:r>
            <a:r>
              <a:rPr lang="tr-TR" sz="2400" b="1" dirty="0" err="1"/>
              <a:t>kizoa</a:t>
            </a:r>
            <a:r>
              <a:rPr lang="tr-TR" sz="2400" b="1" dirty="0"/>
              <a:t>, </a:t>
            </a:r>
            <a:r>
              <a:rPr lang="tr-TR" sz="2400" b="1" dirty="0" err="1"/>
              <a:t>videoshow</a:t>
            </a:r>
            <a:r>
              <a:rPr lang="tr-TR" sz="2400" b="1" dirty="0"/>
              <a:t>, </a:t>
            </a:r>
            <a:r>
              <a:rPr lang="tr-TR" sz="2400" b="1" dirty="0" err="1"/>
              <a:t>vivavideo</a:t>
            </a:r>
            <a:r>
              <a:rPr lang="tr-TR" sz="2400" b="1" dirty="0"/>
              <a:t>, </a:t>
            </a:r>
            <a:r>
              <a:rPr lang="tr-TR" sz="2400" b="1" dirty="0" err="1"/>
              <a:t>moviemaker</a:t>
            </a:r>
            <a:r>
              <a:rPr lang="tr-TR" sz="2400" b="1" dirty="0"/>
              <a:t>, </a:t>
            </a:r>
            <a:r>
              <a:rPr lang="tr-TR" sz="2400" b="1" dirty="0" err="1"/>
              <a:t>fantashow</a:t>
            </a:r>
            <a:endParaRPr lang="tr-TR" sz="2400" b="1" dirty="0"/>
          </a:p>
          <a:p>
            <a:r>
              <a:rPr lang="tr-TR" sz="2400" b="1" dirty="0"/>
              <a:t>             Sunum araçları: </a:t>
            </a:r>
            <a:r>
              <a:rPr lang="tr-TR" sz="2400" b="1" dirty="0" err="1"/>
              <a:t>prezi</a:t>
            </a:r>
            <a:r>
              <a:rPr lang="tr-TR" sz="2400" b="1" dirty="0"/>
              <a:t>, </a:t>
            </a:r>
            <a:r>
              <a:rPr lang="tr-TR" sz="2400" b="1" dirty="0" err="1"/>
              <a:t>emaze</a:t>
            </a:r>
            <a:r>
              <a:rPr lang="tr-TR" sz="2400" b="1" dirty="0"/>
              <a:t>, </a:t>
            </a:r>
            <a:r>
              <a:rPr lang="tr-TR" sz="2400" b="1" dirty="0" err="1"/>
              <a:t>genially</a:t>
            </a:r>
            <a:r>
              <a:rPr lang="tr-TR" sz="2400" b="1" dirty="0"/>
              <a:t>     </a:t>
            </a:r>
          </a:p>
        </p:txBody>
      </p:sp>
      <p:sp>
        <p:nvSpPr>
          <p:cNvPr id="4" name="Metin kutusu 3"/>
          <p:cNvSpPr txBox="1"/>
          <p:nvPr/>
        </p:nvSpPr>
        <p:spPr>
          <a:xfrm>
            <a:off x="652924" y="1389413"/>
            <a:ext cx="8859211" cy="523220"/>
          </a:xfrm>
          <a:prstGeom prst="rect">
            <a:avLst/>
          </a:prstGeom>
          <a:noFill/>
        </p:spPr>
        <p:txBody>
          <a:bodyPr wrap="square" rtlCol="0">
            <a:spAutoFit/>
          </a:bodyPr>
          <a:lstStyle/>
          <a:p>
            <a:r>
              <a:rPr lang="tr-TR" sz="2800" b="1" u="sng" dirty="0">
                <a:solidFill>
                  <a:schemeClr val="accent1"/>
                </a:solidFill>
              </a:rPr>
              <a:t>Örnek Proje Etkinlikleri Ve Web 2.0. araç önerileri</a:t>
            </a:r>
          </a:p>
        </p:txBody>
      </p:sp>
    </p:spTree>
    <p:extLst>
      <p:ext uri="{BB962C8B-B14F-4D97-AF65-F5344CB8AC3E}">
        <p14:creationId xmlns="" xmlns:p14="http://schemas.microsoft.com/office/powerpoint/2010/main" val="248613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73132" y="577141"/>
            <a:ext cx="11637819" cy="3600986"/>
          </a:xfrm>
          <a:prstGeom prst="rect">
            <a:avLst/>
          </a:prstGeom>
          <a:noFill/>
        </p:spPr>
        <p:txBody>
          <a:bodyPr wrap="square" rtlCol="0">
            <a:spAutoFit/>
          </a:bodyPr>
          <a:lstStyle/>
          <a:p>
            <a:r>
              <a:rPr lang="tr-TR" sz="2400" b="1" u="sng" dirty="0">
                <a:solidFill>
                  <a:srgbClr val="FF0000"/>
                </a:solidFill>
              </a:rPr>
              <a:t>Önemli Noktalar:</a:t>
            </a:r>
          </a:p>
          <a:p>
            <a:endParaRPr lang="tr-TR" dirty="0"/>
          </a:p>
          <a:p>
            <a:r>
              <a:rPr lang="tr-TR" sz="2400" b="1" dirty="0"/>
              <a:t>-Öğrencilerinizi Twinspace alanına ekleyin. Bunun için Twinspace- üyeler sekmesini kullanın.</a:t>
            </a:r>
          </a:p>
          <a:p>
            <a:endParaRPr lang="tr-TR" sz="2400" b="1" dirty="0"/>
          </a:p>
          <a:p>
            <a:endParaRPr lang="tr-TR" sz="2400" b="1" dirty="0"/>
          </a:p>
          <a:p>
            <a:endParaRPr lang="tr-TR" sz="2400" b="1" dirty="0"/>
          </a:p>
          <a:p>
            <a:endParaRPr lang="tr-TR" sz="2400" b="1" dirty="0"/>
          </a:p>
          <a:p>
            <a:endParaRPr lang="tr-TR" sz="2400" b="1" dirty="0"/>
          </a:p>
          <a:p>
            <a:r>
              <a:rPr lang="tr-TR" dirty="0"/>
              <a:t>    </a:t>
            </a:r>
          </a:p>
        </p:txBody>
      </p:sp>
      <p:pic>
        <p:nvPicPr>
          <p:cNvPr id="14" name="Resim 13" descr="ekran görüntüsü içeren bir resim&#10;&#10;&#10;&#10;Açıklama otomatik olarak oluşturuldu">
            <a:extLst>
              <a:ext uri="{FF2B5EF4-FFF2-40B4-BE49-F238E27FC236}">
                <a16:creationId xmlns="" xmlns:a16="http://schemas.microsoft.com/office/drawing/2014/main" id="{3C4E2578-2361-DC41-A624-54D3699A7236}"/>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906628" y="1579658"/>
            <a:ext cx="7435487" cy="4394007"/>
          </a:xfrm>
          <a:prstGeom prst="rect">
            <a:avLst/>
          </a:prstGeom>
        </p:spPr>
      </p:pic>
      <p:sp>
        <p:nvSpPr>
          <p:cNvPr id="18" name="Aşağı Ok 17">
            <a:extLst>
              <a:ext uri="{FF2B5EF4-FFF2-40B4-BE49-F238E27FC236}">
                <a16:creationId xmlns="" xmlns:a16="http://schemas.microsoft.com/office/drawing/2014/main" id="{4980ABAD-469F-2D4C-AC11-A531F28EB37C}"/>
              </a:ext>
            </a:extLst>
          </p:cNvPr>
          <p:cNvSpPr/>
          <p:nvPr/>
        </p:nvSpPr>
        <p:spPr>
          <a:xfrm>
            <a:off x="6092041" y="2377634"/>
            <a:ext cx="484632" cy="13675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86968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73132" y="577141"/>
            <a:ext cx="11637819" cy="3231654"/>
          </a:xfrm>
          <a:prstGeom prst="rect">
            <a:avLst/>
          </a:prstGeom>
          <a:noFill/>
        </p:spPr>
        <p:txBody>
          <a:bodyPr wrap="square" rtlCol="0">
            <a:spAutoFit/>
          </a:bodyPr>
          <a:lstStyle/>
          <a:p>
            <a:r>
              <a:rPr lang="tr-TR" sz="2400" b="1" u="sng" dirty="0">
                <a:solidFill>
                  <a:srgbClr val="FF0000"/>
                </a:solidFill>
              </a:rPr>
              <a:t>Önemli Noktalar:</a:t>
            </a:r>
          </a:p>
          <a:p>
            <a:endParaRPr lang="tr-TR" dirty="0"/>
          </a:p>
          <a:p>
            <a:r>
              <a:rPr lang="tr-TR" sz="2400" b="1" dirty="0"/>
              <a:t>-öğrenci isim ve </a:t>
            </a:r>
            <a:r>
              <a:rPr lang="tr-TR" sz="2400" b="1" dirty="0" err="1"/>
              <a:t>soyisim</a:t>
            </a:r>
            <a:r>
              <a:rPr lang="tr-TR" sz="2400" b="1" dirty="0"/>
              <a:t> ile öğrencilerimizi ekliyoruz ve onaylıyoruz</a:t>
            </a:r>
          </a:p>
          <a:p>
            <a:endParaRPr lang="tr-TR" sz="2400" b="1" dirty="0"/>
          </a:p>
          <a:p>
            <a:endParaRPr lang="tr-TR" sz="2400" b="1" dirty="0"/>
          </a:p>
          <a:p>
            <a:endParaRPr lang="tr-TR" sz="2400" b="1" dirty="0"/>
          </a:p>
          <a:p>
            <a:endParaRPr lang="tr-TR" sz="2400" b="1" dirty="0"/>
          </a:p>
          <a:p>
            <a:endParaRPr lang="tr-TR" sz="2400" b="1" dirty="0"/>
          </a:p>
          <a:p>
            <a:r>
              <a:rPr lang="tr-TR" dirty="0"/>
              <a:t>    </a:t>
            </a:r>
          </a:p>
        </p:txBody>
      </p:sp>
      <p:pic>
        <p:nvPicPr>
          <p:cNvPr id="14" name="Resim 13" descr="ekran görüntüsü içeren bir resim&#10;&#10;&#10;&#10;Açıklama otomatik olarak oluşturuldu">
            <a:extLst>
              <a:ext uri="{FF2B5EF4-FFF2-40B4-BE49-F238E27FC236}">
                <a16:creationId xmlns="" xmlns:a16="http://schemas.microsoft.com/office/drawing/2014/main" id="{975322B7-8207-C042-BE0A-6AB467D0397F}"/>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18130" y="1825658"/>
            <a:ext cx="12192000" cy="4490879"/>
          </a:xfrm>
          <a:prstGeom prst="rect">
            <a:avLst/>
          </a:prstGeom>
        </p:spPr>
      </p:pic>
    </p:spTree>
    <p:extLst>
      <p:ext uri="{BB962C8B-B14F-4D97-AF65-F5344CB8AC3E}">
        <p14:creationId xmlns="" xmlns:p14="http://schemas.microsoft.com/office/powerpoint/2010/main" val="52436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73132" y="577141"/>
            <a:ext cx="11637819" cy="5816977"/>
          </a:xfrm>
          <a:prstGeom prst="rect">
            <a:avLst/>
          </a:prstGeom>
          <a:noFill/>
        </p:spPr>
        <p:txBody>
          <a:bodyPr wrap="square" rtlCol="0">
            <a:spAutoFit/>
          </a:bodyPr>
          <a:lstStyle/>
          <a:p>
            <a:r>
              <a:rPr lang="tr-TR" sz="2400" b="1" u="sng" dirty="0">
                <a:solidFill>
                  <a:srgbClr val="FF0000"/>
                </a:solidFill>
              </a:rPr>
              <a:t>Önemli Noktalar:</a:t>
            </a:r>
          </a:p>
          <a:p>
            <a:endParaRPr lang="tr-TR" dirty="0"/>
          </a:p>
          <a:p>
            <a:r>
              <a:rPr lang="tr-TR" sz="2400" b="1" dirty="0"/>
              <a:t>-Öğrencilerinizi Twinspace alanına ekleyin. Bunun için Twinspace- üyeler sekmesini kullanın.</a:t>
            </a:r>
          </a:p>
          <a:p>
            <a:endParaRPr lang="tr-TR" sz="2400" b="1" dirty="0"/>
          </a:p>
          <a:p>
            <a:r>
              <a:rPr lang="tr-TR" sz="2400" b="1" dirty="0"/>
              <a:t>-Projede tüm etkinliklerin fotoğraflarını çekin veya fotoğraflardan videolar oluşturun ve Twinspace alanında paylaşın.</a:t>
            </a:r>
          </a:p>
          <a:p>
            <a:endParaRPr lang="tr-TR" sz="2400" b="1" dirty="0"/>
          </a:p>
          <a:p>
            <a:r>
              <a:rPr lang="tr-TR" sz="2400" b="1" dirty="0"/>
              <a:t>-Çekilen videolar ve fotoğraflar aktivite odaklı olmalıdır. </a:t>
            </a:r>
            <a:r>
              <a:rPr lang="tr-TR" sz="2400" b="1" u="sng" dirty="0">
                <a:solidFill>
                  <a:srgbClr val="FF0000"/>
                </a:solidFill>
              </a:rPr>
              <a:t>Öğrencilerin yüzleri görünmemelidir. Yüzlerin görünmemesi için aşağıdaki yöntemleri kullanacağız gibi, farklı bir kareografi de deneyebilirsiniz.</a:t>
            </a:r>
          </a:p>
          <a:p>
            <a:endParaRPr lang="tr-TR" sz="2400" b="1" dirty="0"/>
          </a:p>
          <a:p>
            <a:r>
              <a:rPr lang="tr-TR" sz="2400" b="1" dirty="0"/>
              <a:t>    Videolar için : Youtube – Video Düzenleme - Yüz Buğulama</a:t>
            </a:r>
          </a:p>
          <a:p>
            <a:r>
              <a:rPr lang="tr-TR" sz="2400" b="1" dirty="0"/>
              <a:t>     Fotoğraflar için : </a:t>
            </a:r>
            <a:r>
              <a:rPr lang="tr-TR" sz="2400" b="1" dirty="0" err="1"/>
              <a:t>Picsart</a:t>
            </a:r>
            <a:r>
              <a:rPr lang="tr-TR" sz="2400" b="1" dirty="0"/>
              <a:t>, </a:t>
            </a:r>
            <a:r>
              <a:rPr lang="tr-TR" sz="2400" b="1" dirty="0" err="1"/>
              <a:t>pizap</a:t>
            </a:r>
            <a:endParaRPr lang="tr-TR" sz="2400" b="1" dirty="0"/>
          </a:p>
          <a:p>
            <a:r>
              <a:rPr lang="tr-TR" sz="2400" b="1" dirty="0"/>
              <a:t>     Fotoğraf Boyut Küçültme Aracı : </a:t>
            </a:r>
            <a:r>
              <a:rPr lang="tr-TR" sz="2400" b="1" dirty="0" err="1"/>
              <a:t>Pixresizer</a:t>
            </a:r>
            <a:r>
              <a:rPr lang="tr-TR" sz="2400" b="1" dirty="0"/>
              <a:t> (</a:t>
            </a:r>
            <a:r>
              <a:rPr lang="tr-TR" sz="2400" b="1" dirty="0" err="1"/>
              <a:t>Pc</a:t>
            </a:r>
            <a:r>
              <a:rPr lang="tr-TR" sz="2400" b="1" dirty="0"/>
              <a:t> ye yüklenecek)</a:t>
            </a:r>
          </a:p>
          <a:p>
            <a:r>
              <a:rPr lang="tr-TR" dirty="0"/>
              <a:t>    </a:t>
            </a:r>
          </a:p>
        </p:txBody>
      </p:sp>
    </p:spTree>
    <p:extLst>
      <p:ext uri="{BB962C8B-B14F-4D97-AF65-F5344CB8AC3E}">
        <p14:creationId xmlns="" xmlns:p14="http://schemas.microsoft.com/office/powerpoint/2010/main" val="44056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37506" y="700644"/>
            <a:ext cx="11732821" cy="5262979"/>
          </a:xfrm>
          <a:prstGeom prst="rect">
            <a:avLst/>
          </a:prstGeom>
          <a:noFill/>
        </p:spPr>
        <p:txBody>
          <a:bodyPr wrap="square" rtlCol="0">
            <a:spAutoFit/>
          </a:bodyPr>
          <a:lstStyle/>
          <a:p>
            <a:pPr marL="285750" indent="-285750">
              <a:buFont typeface="Arial" panose="020B0604020202020204" pitchFamily="34" charset="0"/>
              <a:buChar char="•"/>
            </a:pPr>
            <a:r>
              <a:rPr lang="tr-TR" sz="2800" b="1" dirty="0"/>
              <a:t>Ortaklar arası hızlı bir iletişim için Facebook veya WhatsApp grupları kurulabilir.</a:t>
            </a:r>
          </a:p>
          <a:p>
            <a:endParaRPr lang="tr-TR" sz="2800" b="1" dirty="0"/>
          </a:p>
          <a:p>
            <a:pPr marL="285750" indent="-285750">
              <a:buFont typeface="Arial" panose="020B0604020202020204" pitchFamily="34" charset="0"/>
              <a:buChar char="•"/>
            </a:pPr>
            <a:r>
              <a:rPr lang="tr-TR" sz="2800" b="1" dirty="0"/>
              <a:t>Proje planı ve projenin hedefleri kesinlikle Twinspace alanında yer almalı.</a:t>
            </a:r>
          </a:p>
          <a:p>
            <a:pPr marL="285750" indent="-285750">
              <a:buFont typeface="Arial" panose="020B0604020202020204" pitchFamily="34" charset="0"/>
              <a:buChar char="•"/>
            </a:pPr>
            <a:endParaRPr lang="tr-TR" sz="2800" b="1" dirty="0"/>
          </a:p>
          <a:p>
            <a:pPr marL="285750" indent="-285750">
              <a:buFont typeface="Arial" panose="020B0604020202020204" pitchFamily="34" charset="0"/>
              <a:buChar char="•"/>
            </a:pPr>
            <a:r>
              <a:rPr lang="tr-TR" sz="2800" b="1" dirty="0"/>
              <a:t>Öğrenciler arası poster veya logo yarışması gibi online yarışmalar düzenlenebilir.</a:t>
            </a:r>
          </a:p>
          <a:p>
            <a:pPr marL="285750" indent="-285750">
              <a:buFont typeface="Arial" panose="020B0604020202020204" pitchFamily="34" charset="0"/>
              <a:buChar char="•"/>
            </a:pPr>
            <a:endParaRPr lang="tr-TR" sz="2800" b="1" dirty="0"/>
          </a:p>
          <a:p>
            <a:pPr marL="285750" indent="-285750">
              <a:buFont typeface="Arial" panose="020B0604020202020204" pitchFamily="34" charset="0"/>
              <a:buChar char="•"/>
            </a:pPr>
            <a:r>
              <a:rPr lang="tr-TR" sz="2800" b="1" dirty="0">
                <a:solidFill>
                  <a:srgbClr val="FF0000"/>
                </a:solidFill>
              </a:rPr>
              <a:t>Poster Hazırlama araçları </a:t>
            </a:r>
            <a:r>
              <a:rPr lang="tr-TR" sz="2800" b="1" dirty="0"/>
              <a:t>: Postermywall, Canva</a:t>
            </a:r>
          </a:p>
          <a:p>
            <a:pPr marL="285750" indent="-285750">
              <a:buFont typeface="Arial" panose="020B0604020202020204" pitchFamily="34" charset="0"/>
              <a:buChar char="•"/>
            </a:pPr>
            <a:r>
              <a:rPr lang="tr-TR" sz="2800" b="1" dirty="0">
                <a:solidFill>
                  <a:srgbClr val="FF0000"/>
                </a:solidFill>
              </a:rPr>
              <a:t>Logo yapma araçları: </a:t>
            </a:r>
            <a:r>
              <a:rPr lang="tr-TR" sz="2800" b="1" dirty="0"/>
              <a:t>logo type maker, Graphic Springs, logaster, logo scopic, logomakr, free logo design, tagul / wordart.</a:t>
            </a:r>
          </a:p>
          <a:p>
            <a:pPr marL="285750" indent="-285750">
              <a:buFont typeface="Arial" panose="020B0604020202020204" pitchFamily="34" charset="0"/>
              <a:buChar char="•"/>
            </a:pPr>
            <a:r>
              <a:rPr lang="tr-TR" sz="2800" b="1" dirty="0">
                <a:solidFill>
                  <a:srgbClr val="FF0000"/>
                </a:solidFill>
              </a:rPr>
              <a:t>Online oylama araçları :</a:t>
            </a:r>
            <a:r>
              <a:rPr lang="tr-TR" sz="2800" b="1" dirty="0"/>
              <a:t> easypoll, poll maker, poll snack, tricider</a:t>
            </a:r>
          </a:p>
        </p:txBody>
      </p:sp>
    </p:spTree>
    <p:extLst>
      <p:ext uri="{BB962C8B-B14F-4D97-AF65-F5344CB8AC3E}">
        <p14:creationId xmlns="" xmlns:p14="http://schemas.microsoft.com/office/powerpoint/2010/main" val="238355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98417" y="752660"/>
            <a:ext cx="11541282" cy="5170646"/>
          </a:xfrm>
          <a:prstGeom prst="rect">
            <a:avLst/>
          </a:prstGeom>
          <a:noFill/>
        </p:spPr>
        <p:txBody>
          <a:bodyPr wrap="square" rtlCol="0">
            <a:spAutoFit/>
          </a:bodyPr>
          <a:lstStyle/>
          <a:p>
            <a:pPr marL="285750" indent="-285750">
              <a:buFont typeface="Arial" panose="020B0604020202020204" pitchFamily="34" charset="0"/>
              <a:buChar char="•"/>
            </a:pPr>
            <a:r>
              <a:rPr lang="tr-TR" sz="2200" b="1" dirty="0"/>
              <a:t>Öğrenciler arası her proje etkinliği sonunda ya da proje sonunda tüm ortaklar arası bir sınav düzenlenebilir.</a:t>
            </a:r>
          </a:p>
          <a:p>
            <a:pPr marL="285750" indent="-285750">
              <a:buFont typeface="Arial" panose="020B0604020202020204" pitchFamily="34" charset="0"/>
              <a:buChar char="•"/>
            </a:pPr>
            <a:endParaRPr lang="tr-TR" sz="2200" b="1" dirty="0"/>
          </a:p>
          <a:p>
            <a:r>
              <a:rPr lang="tr-TR" sz="2200" b="1" dirty="0"/>
              <a:t>       Online sınav araçları : </a:t>
            </a:r>
            <a:r>
              <a:rPr lang="tr-TR" sz="2200" b="1" dirty="0" err="1"/>
              <a:t>Kahoot-challenge</a:t>
            </a:r>
            <a:r>
              <a:rPr lang="tr-TR" sz="2200" b="1" dirty="0"/>
              <a:t>, </a:t>
            </a:r>
            <a:r>
              <a:rPr lang="tr-TR" sz="2200" b="1" dirty="0" err="1"/>
              <a:t>quizizz-homework</a:t>
            </a:r>
            <a:r>
              <a:rPr lang="tr-TR" sz="2200" b="1" dirty="0"/>
              <a:t>, </a:t>
            </a:r>
            <a:r>
              <a:rPr lang="tr-TR" sz="2200" b="1" dirty="0" err="1"/>
              <a:t>actionbound</a:t>
            </a:r>
            <a:r>
              <a:rPr lang="tr-TR" sz="2200" b="1" dirty="0"/>
              <a:t>, </a:t>
            </a:r>
            <a:r>
              <a:rPr lang="tr-TR" sz="2200" b="1" dirty="0" err="1"/>
              <a:t>cram-jewels</a:t>
            </a:r>
            <a:r>
              <a:rPr lang="tr-TR" sz="2200" b="1" dirty="0"/>
              <a:t> of </a:t>
            </a:r>
            <a:r>
              <a:rPr lang="tr-TR" sz="2200" b="1" dirty="0" err="1"/>
              <a:t>wisdom</a:t>
            </a:r>
            <a:endParaRPr lang="tr-TR" sz="2200" b="1" dirty="0"/>
          </a:p>
          <a:p>
            <a:r>
              <a:rPr lang="tr-TR" sz="2200" b="1" dirty="0"/>
              <a:t>        Sertifika Araçları : </a:t>
            </a:r>
            <a:r>
              <a:rPr lang="tr-TR" sz="2200" b="1" dirty="0" err="1"/>
              <a:t>certificate</a:t>
            </a:r>
            <a:r>
              <a:rPr lang="tr-TR" sz="2200" b="1" dirty="0"/>
              <a:t> </a:t>
            </a:r>
            <a:r>
              <a:rPr lang="tr-TR" sz="2200" b="1" dirty="0" err="1"/>
              <a:t>magic</a:t>
            </a:r>
            <a:r>
              <a:rPr lang="tr-TR" sz="2200" b="1" dirty="0"/>
              <a:t>, </a:t>
            </a:r>
            <a:r>
              <a:rPr lang="tr-TR" sz="2200" b="1" dirty="0" err="1"/>
              <a:t>senteacher</a:t>
            </a:r>
            <a:endParaRPr lang="tr-TR" sz="2200" b="1" dirty="0"/>
          </a:p>
          <a:p>
            <a:endParaRPr lang="tr-TR" sz="2200" b="1" dirty="0"/>
          </a:p>
          <a:p>
            <a:pPr marL="285750" indent="-285750">
              <a:buFont typeface="Arial" panose="020B0604020202020204" pitchFamily="34" charset="0"/>
              <a:buChar char="•"/>
            </a:pPr>
            <a:r>
              <a:rPr lang="tr-TR" sz="2200" b="1" dirty="0"/>
              <a:t>Öğrenciler kendileri proje etkinlikleri ile ilgili basit online oyun veya bulmacalar oluşturabilirler.</a:t>
            </a:r>
          </a:p>
          <a:p>
            <a:r>
              <a:rPr lang="tr-TR" sz="2200" b="1" dirty="0"/>
              <a:t>      Basit oyun/bulmaca araçları : Learning </a:t>
            </a:r>
            <a:r>
              <a:rPr lang="tr-TR" sz="2200" b="1" dirty="0" err="1"/>
              <a:t>Apps</a:t>
            </a:r>
            <a:r>
              <a:rPr lang="tr-TR" sz="2200" b="1" dirty="0"/>
              <a:t> , </a:t>
            </a:r>
            <a:r>
              <a:rPr lang="tr-TR" sz="2200" b="1" dirty="0" err="1"/>
              <a:t>Proprofs</a:t>
            </a:r>
            <a:endParaRPr lang="tr-TR" sz="2200" b="1" dirty="0"/>
          </a:p>
          <a:p>
            <a:endParaRPr lang="tr-TR" sz="2200" b="1" dirty="0"/>
          </a:p>
          <a:p>
            <a:pPr marL="285750" indent="-285750">
              <a:buFont typeface="Arial" panose="020B0604020202020204" pitchFamily="34" charset="0"/>
              <a:buChar char="•"/>
            </a:pPr>
            <a:r>
              <a:rPr lang="tr-TR" sz="2200" b="1" dirty="0"/>
              <a:t>Projedeki tüm öğrenciler arası iletişim ve işbirliğinin kuvvetli olması için ‘</a:t>
            </a:r>
            <a:r>
              <a:rPr lang="tr-TR" sz="2200" b="1" u="sng" dirty="0">
                <a:solidFill>
                  <a:srgbClr val="FF0000"/>
                </a:solidFill>
              </a:rPr>
              <a:t>karışık öğrenci takımları</a:t>
            </a:r>
            <a:r>
              <a:rPr lang="tr-TR" sz="2200" b="1" dirty="0"/>
              <a:t>’ kurulmalıdır. Yani bir karışık takımın içinde her ortaktan da öğrenci bulunmalıdır. Takım sayısı önemli değildir. Proje etkinliklerine göre takım sayısı belirlenebilir. Her takımın başına başka bir ortak öğretmen yönetici olarak görevlendirilebilir. Her takım etkileşim, işbirliği ve iletişime dayalı </a:t>
            </a:r>
            <a:r>
              <a:rPr lang="tr-TR" sz="2200" b="1" dirty="0">
                <a:solidFill>
                  <a:srgbClr val="FF0000"/>
                </a:solidFill>
              </a:rPr>
              <a:t>ortak ürün </a:t>
            </a:r>
            <a:r>
              <a:rPr lang="tr-TR" sz="2200" b="1" dirty="0"/>
              <a:t>oluşturmalıdır.</a:t>
            </a:r>
          </a:p>
        </p:txBody>
      </p:sp>
    </p:spTree>
    <p:extLst>
      <p:ext uri="{BB962C8B-B14F-4D97-AF65-F5344CB8AC3E}">
        <p14:creationId xmlns="" xmlns:p14="http://schemas.microsoft.com/office/powerpoint/2010/main" val="94773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pic>
        <p:nvPicPr>
          <p:cNvPr id="21" name="Resim 20" descr="ekran görüntüsü içeren bir resim&#10;&#10;&#10;&#10;Açıklama otomatik olarak oluşturuldu">
            <a:extLst>
              <a:ext uri="{FF2B5EF4-FFF2-40B4-BE49-F238E27FC236}">
                <a16:creationId xmlns="" xmlns:a16="http://schemas.microsoft.com/office/drawing/2014/main" id="{C9ADD6B8-024A-E54F-9A64-6061F78CE3FC}"/>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08599" y="788655"/>
            <a:ext cx="8155601" cy="5136492"/>
          </a:xfrm>
          <a:prstGeom prst="rect">
            <a:avLst/>
          </a:prstGeom>
        </p:spPr>
      </p:pic>
    </p:spTree>
    <p:extLst>
      <p:ext uri="{BB962C8B-B14F-4D97-AF65-F5344CB8AC3E}">
        <p14:creationId xmlns="" xmlns:p14="http://schemas.microsoft.com/office/powerpoint/2010/main" val="125746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4" name="Text Placeholder 3"/>
          <p:cNvSpPr>
            <a:spLocks noGrp="1"/>
          </p:cNvSpPr>
          <p:nvPr>
            <p:ph type="body" idx="1"/>
          </p:nvPr>
        </p:nvSpPr>
        <p:spPr>
          <a:xfrm>
            <a:off x="816038" y="921142"/>
            <a:ext cx="5157787" cy="823912"/>
          </a:xfrm>
        </p:spPr>
        <p:txBody>
          <a:bodyPr/>
          <a:lstStyle/>
          <a:p>
            <a:r>
              <a:rPr lang="tr-TR" dirty="0"/>
              <a:t>Karışık Öğrenci Takımları</a:t>
            </a:r>
          </a:p>
        </p:txBody>
      </p:sp>
      <p:pic>
        <p:nvPicPr>
          <p:cNvPr id="16" name="Content Placeholder 15"/>
          <p:cNvPicPr>
            <a:picLocks noGrp="1" noChangeAspect="1"/>
          </p:cNvPicPr>
          <p:nvPr>
            <p:ph sz="half" idx="2"/>
          </p:nvPr>
        </p:nvPicPr>
        <p:blipFill>
          <a:blip r:embed="rId7" cstate="print">
            <a:extLst>
              <a:ext uri="{28A0092B-C50C-407E-A947-70E740481C1C}">
                <a14:useLocalDpi xmlns="" xmlns:a14="http://schemas.microsoft.com/office/drawing/2010/main" val="0"/>
              </a:ext>
            </a:extLst>
          </a:blip>
          <a:stretch>
            <a:fillRect/>
          </a:stretch>
        </p:blipFill>
        <p:spPr>
          <a:xfrm>
            <a:off x="831273" y="1792288"/>
            <a:ext cx="4560545" cy="3684587"/>
          </a:xfrm>
          <a:ln w="28575">
            <a:solidFill>
              <a:srgbClr val="FF0000"/>
            </a:solidFill>
          </a:ln>
        </p:spPr>
      </p:pic>
      <p:sp>
        <p:nvSpPr>
          <p:cNvPr id="14" name="Text Placeholder 13"/>
          <p:cNvSpPr>
            <a:spLocks noGrp="1"/>
          </p:cNvSpPr>
          <p:nvPr>
            <p:ph type="body" sz="quarter" idx="3"/>
          </p:nvPr>
        </p:nvSpPr>
        <p:spPr>
          <a:xfrm>
            <a:off x="6096000" y="873640"/>
            <a:ext cx="5183188" cy="823912"/>
          </a:xfrm>
        </p:spPr>
        <p:txBody>
          <a:bodyPr/>
          <a:lstStyle/>
          <a:p>
            <a:r>
              <a:rPr lang="tr-TR" dirty="0"/>
              <a:t>Ortak Ürün</a:t>
            </a:r>
          </a:p>
        </p:txBody>
      </p:sp>
      <p:pic>
        <p:nvPicPr>
          <p:cNvPr id="17" name="Content Placeholder 16"/>
          <p:cNvPicPr>
            <a:picLocks noGrp="1" noChangeAspect="1"/>
          </p:cNvPicPr>
          <p:nvPr>
            <p:ph sz="quarter" idx="4"/>
          </p:nvPr>
        </p:nvPicPr>
        <p:blipFill>
          <a:blip r:embed="rId8" cstate="print">
            <a:extLst>
              <a:ext uri="{28A0092B-C50C-407E-A947-70E740481C1C}">
                <a14:useLocalDpi xmlns="" xmlns:a14="http://schemas.microsoft.com/office/drawing/2010/main" val="0"/>
              </a:ext>
            </a:extLst>
          </a:blip>
          <a:stretch>
            <a:fillRect/>
          </a:stretch>
        </p:blipFill>
        <p:spPr>
          <a:xfrm>
            <a:off x="6392880" y="1781299"/>
            <a:ext cx="4021780" cy="3767653"/>
          </a:xfrm>
          <a:ln w="28575">
            <a:solidFill>
              <a:srgbClr val="FF0000"/>
            </a:solidFill>
          </a:ln>
        </p:spPr>
      </p:pic>
    </p:spTree>
    <p:extLst>
      <p:ext uri="{BB962C8B-B14F-4D97-AF65-F5344CB8AC3E}">
        <p14:creationId xmlns="" xmlns:p14="http://schemas.microsoft.com/office/powerpoint/2010/main" val="190870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570016" y="973777"/>
            <a:ext cx="10984675" cy="584775"/>
          </a:xfrm>
          <a:prstGeom prst="rect">
            <a:avLst/>
          </a:prstGeom>
          <a:noFill/>
        </p:spPr>
        <p:txBody>
          <a:bodyPr wrap="square" rtlCol="0">
            <a:spAutoFit/>
          </a:bodyPr>
          <a:lstStyle/>
          <a:p>
            <a:pPr algn="ctr"/>
            <a:r>
              <a:rPr lang="tr-TR" sz="3200" b="1" dirty="0" err="1">
                <a:solidFill>
                  <a:srgbClr val="FF0000"/>
                </a:solidFill>
              </a:rPr>
              <a:t>eTwinning</a:t>
            </a:r>
            <a:r>
              <a:rPr lang="tr-TR" sz="3200" b="1" dirty="0">
                <a:solidFill>
                  <a:srgbClr val="FF0000"/>
                </a:solidFill>
              </a:rPr>
              <a:t> Nedir?</a:t>
            </a:r>
          </a:p>
        </p:txBody>
      </p:sp>
      <p:sp>
        <p:nvSpPr>
          <p:cNvPr id="3" name="Metin kutusu 2"/>
          <p:cNvSpPr txBox="1"/>
          <p:nvPr/>
        </p:nvSpPr>
        <p:spPr>
          <a:xfrm>
            <a:off x="966875" y="1793174"/>
            <a:ext cx="10442222" cy="3416320"/>
          </a:xfrm>
          <a:prstGeom prst="rect">
            <a:avLst/>
          </a:prstGeom>
          <a:noFill/>
        </p:spPr>
        <p:txBody>
          <a:bodyPr wrap="square" rtlCol="0">
            <a:spAutoFit/>
          </a:bodyPr>
          <a:lstStyle/>
          <a:p>
            <a:r>
              <a:rPr lang="tr-TR" dirty="0"/>
              <a:t>     </a:t>
            </a:r>
            <a:r>
              <a:rPr lang="tr-TR" sz="2400" b="1" dirty="0"/>
              <a:t>İletişim kurmak, işbirliği yapmak, projeler geliştirmek, paylaşmak; kısacası Avrupa’daki en heyecan verici öğrenme topluluğunu hissetmek ve bu topluluğun bir parçası olmak için, Avrupa ülkelerindeki veya kendi ülkemizdeki katılımcı okullardan biriyle çevrimiçi projeler yürütmektir.</a:t>
            </a:r>
          </a:p>
          <a:p>
            <a:endParaRPr lang="tr-TR" sz="2400" b="1" dirty="0"/>
          </a:p>
          <a:p>
            <a:r>
              <a:rPr lang="tr-TR" sz="2400" b="1" dirty="0"/>
              <a:t>     Her branştan öğretmen istediği alanda eTwinning projeleri yürütebilir ve bu da </a:t>
            </a:r>
            <a:r>
              <a:rPr lang="tr-TR" sz="2400" b="1" i="1" dirty="0"/>
              <a:t>STEM-STEAM </a:t>
            </a:r>
            <a:r>
              <a:rPr lang="tr-TR" sz="2400" b="1" dirty="0"/>
              <a:t>gibi </a:t>
            </a:r>
            <a:r>
              <a:rPr lang="tr-TR" sz="2400" b="1" dirty="0">
                <a:solidFill>
                  <a:srgbClr val="FF0000"/>
                </a:solidFill>
              </a:rPr>
              <a:t>disiplinler arası </a:t>
            </a:r>
            <a:r>
              <a:rPr lang="tr-TR" sz="2400" b="1" dirty="0"/>
              <a:t>yaklaşımları teşvik eder.</a:t>
            </a:r>
          </a:p>
          <a:p>
            <a:endParaRPr lang="tr-TR" sz="2400" b="1" dirty="0"/>
          </a:p>
          <a:p>
            <a:r>
              <a:rPr lang="tr-TR" sz="2400" b="1" dirty="0"/>
              <a:t>     Proje müfredatımızın herhangi bir konusu ile entegre edilebilir.</a:t>
            </a:r>
          </a:p>
        </p:txBody>
      </p:sp>
    </p:spTree>
    <p:extLst>
      <p:ext uri="{BB962C8B-B14F-4D97-AF65-F5344CB8AC3E}">
        <p14:creationId xmlns="" xmlns:p14="http://schemas.microsoft.com/office/powerpoint/2010/main" val="121388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534390" y="712519"/>
            <a:ext cx="11150929" cy="5293757"/>
          </a:xfrm>
          <a:prstGeom prst="rect">
            <a:avLst/>
          </a:prstGeom>
          <a:noFill/>
        </p:spPr>
        <p:txBody>
          <a:bodyPr wrap="square" rtlCol="0">
            <a:spAutoFit/>
          </a:bodyPr>
          <a:lstStyle/>
          <a:p>
            <a:pPr marL="285750" indent="-285750">
              <a:buFont typeface="Arial" panose="020B0604020202020204" pitchFamily="34" charset="0"/>
              <a:buChar char="•"/>
            </a:pPr>
            <a:r>
              <a:rPr lang="tr-TR" sz="2600" b="1" dirty="0"/>
              <a:t>Projedeki öğrenciler birlikte bir anket oluşturabilir.</a:t>
            </a:r>
          </a:p>
          <a:p>
            <a:r>
              <a:rPr lang="tr-TR" sz="2600" b="1" dirty="0"/>
              <a:t>      Anket araçları : </a:t>
            </a:r>
            <a:r>
              <a:rPr lang="tr-TR" sz="2600" b="1" dirty="0" err="1"/>
              <a:t>google</a:t>
            </a:r>
            <a:r>
              <a:rPr lang="tr-TR" sz="2600" b="1" dirty="0"/>
              <a:t> form, </a:t>
            </a:r>
            <a:r>
              <a:rPr lang="tr-TR" sz="2600" b="1" dirty="0" err="1"/>
              <a:t>menti</a:t>
            </a:r>
            <a:r>
              <a:rPr lang="tr-TR" sz="2600" b="1" dirty="0"/>
              <a:t>, </a:t>
            </a:r>
            <a:r>
              <a:rPr lang="tr-TR" sz="2600" b="1" dirty="0" err="1"/>
              <a:t>survey</a:t>
            </a:r>
            <a:r>
              <a:rPr lang="tr-TR" sz="2600" b="1" dirty="0"/>
              <a:t> </a:t>
            </a:r>
            <a:r>
              <a:rPr lang="tr-TR" sz="2600" b="1" dirty="0" err="1"/>
              <a:t>monkey</a:t>
            </a:r>
            <a:endParaRPr lang="tr-TR" sz="2600" b="1" dirty="0"/>
          </a:p>
          <a:p>
            <a:endParaRPr lang="tr-TR" sz="2600" b="1" dirty="0"/>
          </a:p>
          <a:p>
            <a:pPr marL="285750" indent="-285750">
              <a:buFont typeface="Arial" panose="020B0604020202020204" pitchFamily="34" charset="0"/>
              <a:buChar char="•"/>
            </a:pPr>
            <a:r>
              <a:rPr lang="tr-TR" sz="2600" b="1" dirty="0"/>
              <a:t>Öğrenciler ve öğretmenler birbirleri ile online görüşme etkinliği yapabilir.</a:t>
            </a:r>
          </a:p>
          <a:p>
            <a:r>
              <a:rPr lang="tr-TR" sz="2600" b="1" dirty="0"/>
              <a:t>       Online görüşme araçları : </a:t>
            </a:r>
            <a:r>
              <a:rPr lang="tr-TR" sz="2600" b="1" dirty="0" err="1"/>
              <a:t>twinspace</a:t>
            </a:r>
            <a:r>
              <a:rPr lang="tr-TR" sz="2600" b="1" dirty="0"/>
              <a:t> </a:t>
            </a:r>
            <a:r>
              <a:rPr lang="tr-TR" sz="2600" b="1" dirty="0" err="1"/>
              <a:t>live</a:t>
            </a:r>
            <a:r>
              <a:rPr lang="tr-TR" sz="2600" b="1" dirty="0"/>
              <a:t>, </a:t>
            </a:r>
            <a:r>
              <a:rPr lang="tr-TR" sz="2600" b="1" dirty="0" err="1"/>
              <a:t>eTwinning</a:t>
            </a:r>
            <a:r>
              <a:rPr lang="tr-TR" sz="2600" b="1" dirty="0"/>
              <a:t> </a:t>
            </a:r>
            <a:r>
              <a:rPr lang="tr-TR" sz="2600" b="1" dirty="0" err="1"/>
              <a:t>live</a:t>
            </a:r>
            <a:r>
              <a:rPr lang="tr-TR" sz="2600" b="1" dirty="0"/>
              <a:t>-etkinlikler sekmesi, </a:t>
            </a:r>
            <a:r>
              <a:rPr lang="tr-TR" sz="2600" b="1" dirty="0" err="1"/>
              <a:t>skype</a:t>
            </a:r>
            <a:r>
              <a:rPr lang="tr-TR" sz="2600" b="1" dirty="0"/>
              <a:t>, </a:t>
            </a:r>
            <a:r>
              <a:rPr lang="tr-TR" sz="2600" b="1" dirty="0" err="1"/>
              <a:t>adobe</a:t>
            </a:r>
            <a:r>
              <a:rPr lang="tr-TR" sz="2600" b="1" dirty="0"/>
              <a:t> </a:t>
            </a:r>
            <a:r>
              <a:rPr lang="tr-TR" sz="2600" b="1" dirty="0" err="1"/>
              <a:t>connect</a:t>
            </a:r>
            <a:endParaRPr lang="tr-TR" sz="2600" b="1" dirty="0"/>
          </a:p>
          <a:p>
            <a:endParaRPr lang="tr-TR" sz="2600" b="1" dirty="0"/>
          </a:p>
          <a:p>
            <a:pPr marL="285750" indent="-285750">
              <a:buFont typeface="Arial" panose="020B0604020202020204" pitchFamily="34" charset="0"/>
              <a:buChar char="•"/>
            </a:pPr>
            <a:r>
              <a:rPr lang="tr-TR" sz="2600" b="1" dirty="0">
                <a:solidFill>
                  <a:srgbClr val="FF0000"/>
                </a:solidFill>
              </a:rPr>
              <a:t>Projelerde yaygınlaştırma etkinlikleri muhakkak olmalıdır. </a:t>
            </a:r>
            <a:r>
              <a:rPr lang="tr-TR" sz="2600" b="1" dirty="0"/>
              <a:t>Örneğin okulda bir </a:t>
            </a:r>
            <a:r>
              <a:rPr lang="tr-TR" sz="2600" b="1" u="sng" dirty="0"/>
              <a:t>pano hazırlama, sergi düzenleme, sözlü sunum yapma, </a:t>
            </a:r>
            <a:r>
              <a:rPr lang="tr-TR" sz="2600" b="1" u="sng" dirty="0" err="1"/>
              <a:t>tübitak</a:t>
            </a:r>
            <a:r>
              <a:rPr lang="tr-TR" sz="2600" b="1" u="sng" dirty="0"/>
              <a:t> bilim fuarlarında sergileme, proje ile ilgili bir </a:t>
            </a:r>
            <a:r>
              <a:rPr lang="tr-TR" sz="2600" b="1" u="sng" dirty="0" err="1"/>
              <a:t>blog</a:t>
            </a:r>
            <a:r>
              <a:rPr lang="tr-TR" sz="2600" b="1" u="sng" dirty="0"/>
              <a:t> ya da bir web sitesi oluşturma </a:t>
            </a:r>
            <a:r>
              <a:rPr lang="tr-TR" sz="2600" b="1" dirty="0"/>
              <a:t>gibi.</a:t>
            </a:r>
          </a:p>
          <a:p>
            <a:r>
              <a:rPr lang="tr-TR" sz="2600" b="1" dirty="0"/>
              <a:t>      </a:t>
            </a:r>
            <a:r>
              <a:rPr lang="tr-TR" sz="2600" b="1" dirty="0" err="1"/>
              <a:t>Blog</a:t>
            </a:r>
            <a:r>
              <a:rPr lang="tr-TR" sz="2600" b="1" dirty="0"/>
              <a:t>/web sitesi oluşturma araçları : </a:t>
            </a:r>
            <a:r>
              <a:rPr lang="tr-TR" sz="2600" b="1" dirty="0" err="1"/>
              <a:t>wix</a:t>
            </a:r>
            <a:r>
              <a:rPr lang="tr-TR" sz="2600" b="1" dirty="0"/>
              <a:t>, </a:t>
            </a:r>
            <a:r>
              <a:rPr lang="tr-TR" sz="2600" b="1" dirty="0" err="1"/>
              <a:t>weebly</a:t>
            </a:r>
            <a:r>
              <a:rPr lang="tr-TR" sz="2600" b="1" dirty="0"/>
              <a:t>, </a:t>
            </a:r>
            <a:r>
              <a:rPr lang="tr-TR" sz="2600" b="1" dirty="0" err="1"/>
              <a:t>sway</a:t>
            </a:r>
            <a:r>
              <a:rPr lang="tr-TR" sz="2600" b="1" dirty="0"/>
              <a:t>, </a:t>
            </a:r>
            <a:r>
              <a:rPr lang="tr-TR" sz="2600" b="1" dirty="0" err="1"/>
              <a:t>blogger</a:t>
            </a:r>
            <a:r>
              <a:rPr lang="tr-TR" sz="2600" b="1" dirty="0"/>
              <a:t>, </a:t>
            </a:r>
            <a:r>
              <a:rPr lang="tr-TR" sz="2600" b="1" dirty="0" err="1"/>
              <a:t>wordpresss</a:t>
            </a:r>
            <a:r>
              <a:rPr lang="tr-TR" sz="2600" b="1" dirty="0"/>
              <a:t>, </a:t>
            </a:r>
            <a:r>
              <a:rPr lang="tr-TR" sz="2600" b="1" dirty="0" err="1"/>
              <a:t>trello</a:t>
            </a:r>
            <a:endParaRPr lang="tr-TR" sz="2600" b="1" dirty="0"/>
          </a:p>
        </p:txBody>
      </p:sp>
    </p:spTree>
    <p:extLst>
      <p:ext uri="{BB962C8B-B14F-4D97-AF65-F5344CB8AC3E}">
        <p14:creationId xmlns="" xmlns:p14="http://schemas.microsoft.com/office/powerpoint/2010/main" val="144964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80011" y="633906"/>
            <a:ext cx="11388436" cy="5632311"/>
          </a:xfrm>
          <a:prstGeom prst="rect">
            <a:avLst/>
          </a:prstGeom>
          <a:noFill/>
        </p:spPr>
        <p:txBody>
          <a:bodyPr wrap="square" rtlCol="0">
            <a:spAutoFit/>
          </a:bodyPr>
          <a:lstStyle/>
          <a:p>
            <a:pPr marL="285750" indent="-285750">
              <a:buFont typeface="Arial" panose="020B0604020202020204" pitchFamily="34" charset="0"/>
              <a:buChar char="•"/>
            </a:pPr>
            <a:r>
              <a:rPr lang="tr-TR" sz="2600" b="1" dirty="0"/>
              <a:t>Her proje sonunda muhakkak bir </a:t>
            </a:r>
            <a:r>
              <a:rPr lang="tr-TR" sz="2600" b="1" u="sng" dirty="0">
                <a:solidFill>
                  <a:srgbClr val="FF0000"/>
                </a:solidFill>
              </a:rPr>
              <a:t>final ürünü </a:t>
            </a:r>
            <a:r>
              <a:rPr lang="tr-TR" sz="2600" b="1" dirty="0"/>
              <a:t>olmalıdır. Final ürünleri e-dergi, e-kitap, özgün bir hikaye/masal, mektupların derlemesi, bir materyal, ortak bir şekilde oluşturulmuş bir video vb.</a:t>
            </a:r>
          </a:p>
          <a:p>
            <a:r>
              <a:rPr lang="tr-TR" sz="2600" b="1" dirty="0"/>
              <a:t>      </a:t>
            </a:r>
          </a:p>
          <a:p>
            <a:r>
              <a:rPr lang="tr-TR" sz="2600" b="1" dirty="0"/>
              <a:t>       </a:t>
            </a:r>
            <a:r>
              <a:rPr lang="tr-TR" sz="2600" b="1" dirty="0">
                <a:solidFill>
                  <a:srgbClr val="FF0000"/>
                </a:solidFill>
              </a:rPr>
              <a:t>E-kitap / e-dergi oluşturma araçları : </a:t>
            </a:r>
            <a:r>
              <a:rPr lang="tr-TR" sz="2600" b="1" dirty="0"/>
              <a:t>calameo, joomag, issuu, ourboox</a:t>
            </a:r>
          </a:p>
          <a:p>
            <a:r>
              <a:rPr lang="tr-TR" sz="2600" b="1" dirty="0"/>
              <a:t>       </a:t>
            </a:r>
            <a:r>
              <a:rPr lang="tr-TR" sz="2600" b="1" dirty="0">
                <a:solidFill>
                  <a:srgbClr val="FF0000"/>
                </a:solidFill>
              </a:rPr>
              <a:t>Hikaye oluşturma araçları : </a:t>
            </a:r>
            <a:r>
              <a:rPr lang="tr-TR" sz="2600" b="1" dirty="0"/>
              <a:t>story jumper, story bird,storyboardthat</a:t>
            </a:r>
          </a:p>
          <a:p>
            <a:r>
              <a:rPr lang="tr-TR" sz="2600" b="1" dirty="0"/>
              <a:t>       </a:t>
            </a:r>
            <a:r>
              <a:rPr lang="tr-TR" sz="2600" b="1" dirty="0">
                <a:solidFill>
                  <a:srgbClr val="FF0000"/>
                </a:solidFill>
              </a:rPr>
              <a:t>Pdf birleştirme araçları : </a:t>
            </a:r>
            <a:r>
              <a:rPr lang="tr-TR" sz="2600" b="1" dirty="0"/>
              <a:t>smallpdf, pdfio</a:t>
            </a:r>
          </a:p>
          <a:p>
            <a:endParaRPr lang="tr-TR" sz="2600" b="1" dirty="0"/>
          </a:p>
          <a:p>
            <a:pPr marL="285750" indent="-285750">
              <a:buFont typeface="Arial" panose="020B0604020202020204" pitchFamily="34" charset="0"/>
              <a:buChar char="•"/>
            </a:pPr>
            <a:r>
              <a:rPr lang="tr-TR" sz="2600" b="1" dirty="0"/>
              <a:t>Her proje sonunda muhakkak </a:t>
            </a:r>
            <a:r>
              <a:rPr lang="tr-TR" sz="2600" b="1" u="sng" dirty="0">
                <a:solidFill>
                  <a:srgbClr val="FF0000"/>
                </a:solidFill>
              </a:rPr>
              <a:t>öğrenci ve öğretmen değerlendirme anketi </a:t>
            </a:r>
            <a:r>
              <a:rPr lang="tr-TR" sz="2600" b="1" dirty="0"/>
              <a:t>yapılmalıdır ve sonuçlar görünür olmalıdır.  Ayrıca bir </a:t>
            </a:r>
            <a:r>
              <a:rPr lang="tr-TR" sz="2600" b="1" dirty="0" err="1"/>
              <a:t>padlet</a:t>
            </a:r>
            <a:r>
              <a:rPr lang="tr-TR" sz="2600" b="1" dirty="0"/>
              <a:t> duvarında öğrenciler son sözlerini söyleyebilir, ya da video çekerek sözel olarak ifade edebilir.</a:t>
            </a:r>
          </a:p>
          <a:p>
            <a:r>
              <a:rPr lang="tr-TR" sz="2600" b="1" dirty="0"/>
              <a:t>     Değerlendirme anketi oluşturma : menti, google form, survey monkey</a:t>
            </a:r>
          </a:p>
          <a:p>
            <a:endParaRPr lang="tr-TR" sz="2200" b="1" dirty="0"/>
          </a:p>
        </p:txBody>
      </p:sp>
    </p:spTree>
    <p:extLst>
      <p:ext uri="{BB962C8B-B14F-4D97-AF65-F5344CB8AC3E}">
        <p14:creationId xmlns="" xmlns:p14="http://schemas.microsoft.com/office/powerpoint/2010/main" val="286295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427512" y="866899"/>
            <a:ext cx="11483439" cy="4154984"/>
          </a:xfrm>
          <a:prstGeom prst="rect">
            <a:avLst/>
          </a:prstGeom>
          <a:noFill/>
        </p:spPr>
        <p:txBody>
          <a:bodyPr wrap="square" rtlCol="0">
            <a:spAutoFit/>
          </a:bodyPr>
          <a:lstStyle/>
          <a:p>
            <a:pPr marL="285750" indent="-285750">
              <a:buFont typeface="Arial" panose="020B0604020202020204" pitchFamily="34" charset="0"/>
              <a:buChar char="•"/>
            </a:pPr>
            <a:r>
              <a:rPr lang="tr-TR" sz="2400" b="1" dirty="0"/>
              <a:t>Projelerde </a:t>
            </a:r>
            <a:r>
              <a:rPr lang="tr-TR" sz="2400" b="1" u="sng" dirty="0">
                <a:solidFill>
                  <a:srgbClr val="FF0000"/>
                </a:solidFill>
              </a:rPr>
              <a:t>veli katılımı </a:t>
            </a:r>
            <a:r>
              <a:rPr lang="tr-TR" sz="2400" b="1" dirty="0"/>
              <a:t>da muhakkak olmalıdır. Velilerle proje hakkında bilgi vermek için bir toplantı yapılmalı ve proje için onlara bir izin dilekçesi imzalatılmalıdır. Etkinliklerde onlarla işbirliği yapılabilir, yaygınlaştırma etkinliklerinde (sergi gibi) onların da muhakkak bulunmaları istenebilir, proje sonunda onlara da proje değerlendirmesi yaptırılabilir.</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Mümkün olduğunca projelerde Twinspace araçlarının her biri kullanılmalıdır. Tablo vb görselleri Twinspace üzerinden oluşturabilirsiniz.</a:t>
            </a:r>
          </a:p>
          <a:p>
            <a:endParaRPr lang="tr-TR" sz="2400" b="1" dirty="0"/>
          </a:p>
          <a:p>
            <a:pPr marL="285750" indent="-285750">
              <a:buFont typeface="Arial" panose="020B0604020202020204" pitchFamily="34" charset="0"/>
              <a:buChar char="•"/>
            </a:pPr>
            <a:r>
              <a:rPr lang="tr-TR" sz="2400" b="1" dirty="0"/>
              <a:t>Karışık öğrenci takımları birbirleri ile yazılı iletişim, etkinliklerini tartışma ve fikirlerini onlara belirtmek için </a:t>
            </a:r>
            <a:r>
              <a:rPr lang="tr-TR" sz="2400" b="1" dirty="0">
                <a:solidFill>
                  <a:srgbClr val="FF0000"/>
                </a:solidFill>
              </a:rPr>
              <a:t>Twinspace Forums </a:t>
            </a:r>
            <a:r>
              <a:rPr lang="tr-TR" sz="2400" b="1" dirty="0"/>
              <a:t>kısmını sık sık kullanmalıdır.</a:t>
            </a:r>
          </a:p>
        </p:txBody>
      </p:sp>
    </p:spTree>
    <p:extLst>
      <p:ext uri="{BB962C8B-B14F-4D97-AF65-F5344CB8AC3E}">
        <p14:creationId xmlns="" xmlns:p14="http://schemas.microsoft.com/office/powerpoint/2010/main" val="90931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427512" y="866899"/>
            <a:ext cx="11483439" cy="1569660"/>
          </a:xfrm>
          <a:prstGeom prst="rect">
            <a:avLst/>
          </a:prstGeom>
          <a:noFill/>
        </p:spPr>
        <p:txBody>
          <a:bodyPr wrap="square" rtlCol="0">
            <a:spAutoFit/>
          </a:bodyPr>
          <a:lstStyle/>
          <a:p>
            <a:pPr marL="342900" indent="-342900">
              <a:buFont typeface="Arial" panose="020B0604020202020204" pitchFamily="34" charset="0"/>
              <a:buChar char="•"/>
            </a:pPr>
            <a:r>
              <a:rPr lang="tr-TR" sz="2400" b="1" dirty="0"/>
              <a:t>Twinspace alanında sayfalar kısmı muhakkak düzenli olmalıdır. Sayfalar aktivite isimleri ile oluşturulmalıdır.Ayrıca sayfalarınızda çalışmalarla ilgili direktiflere ve  çalışmalarda kullanılabilecek Web 2.0 araçları önerilerine yer verebilirsiniz.</a:t>
            </a:r>
          </a:p>
          <a:p>
            <a:endParaRPr lang="tr-TR" sz="2400" b="1" dirty="0"/>
          </a:p>
        </p:txBody>
      </p:sp>
      <p:pic>
        <p:nvPicPr>
          <p:cNvPr id="13" name="Resim 12" descr="ekran görüntüsü içeren bir resim&#10;&#10;&#10;&#10;Açıklama otomatik olarak oluşturuldu">
            <a:extLst>
              <a:ext uri="{FF2B5EF4-FFF2-40B4-BE49-F238E27FC236}">
                <a16:creationId xmlns="" xmlns:a16="http://schemas.microsoft.com/office/drawing/2014/main" id="{7A7E725D-A2C4-4742-927B-ACA012DFF2E5}"/>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03496" y="2148721"/>
            <a:ext cx="5738619" cy="3824944"/>
          </a:xfrm>
          <a:prstGeom prst="rect">
            <a:avLst/>
          </a:prstGeom>
        </p:spPr>
      </p:pic>
      <p:sp>
        <p:nvSpPr>
          <p:cNvPr id="14" name="Sağ Ok 13">
            <a:extLst>
              <a:ext uri="{FF2B5EF4-FFF2-40B4-BE49-F238E27FC236}">
                <a16:creationId xmlns="" xmlns:a16="http://schemas.microsoft.com/office/drawing/2014/main" id="{62B0C941-9D41-7541-9B07-9F2BECEE4185}"/>
              </a:ext>
            </a:extLst>
          </p:cNvPr>
          <p:cNvSpPr/>
          <p:nvPr/>
        </p:nvSpPr>
        <p:spPr>
          <a:xfrm>
            <a:off x="1331494" y="4491789"/>
            <a:ext cx="3269951"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304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910588" y="589016"/>
            <a:ext cx="10228467" cy="584775"/>
          </a:xfrm>
          <a:prstGeom prst="rect">
            <a:avLst/>
          </a:prstGeom>
          <a:noFill/>
        </p:spPr>
        <p:txBody>
          <a:bodyPr wrap="square" rtlCol="0">
            <a:spAutoFit/>
          </a:bodyPr>
          <a:lstStyle/>
          <a:p>
            <a:pPr algn="ctr"/>
            <a:r>
              <a:rPr lang="tr-TR" sz="3200" b="1" dirty="0">
                <a:solidFill>
                  <a:srgbClr val="FF0000"/>
                </a:solidFill>
              </a:rPr>
              <a:t>KALİTE ETİKETİ KRİTERLERİ</a:t>
            </a:r>
          </a:p>
        </p:txBody>
      </p:sp>
      <p:sp>
        <p:nvSpPr>
          <p:cNvPr id="3" name="Metin kutusu 2"/>
          <p:cNvSpPr txBox="1"/>
          <p:nvPr/>
        </p:nvSpPr>
        <p:spPr>
          <a:xfrm>
            <a:off x="593766" y="1294410"/>
            <a:ext cx="11008426" cy="4524315"/>
          </a:xfrm>
          <a:prstGeom prst="rect">
            <a:avLst/>
          </a:prstGeom>
          <a:noFill/>
        </p:spPr>
        <p:txBody>
          <a:bodyPr wrap="square" rtlCol="0">
            <a:spAutoFit/>
          </a:bodyPr>
          <a:lstStyle/>
          <a:p>
            <a:pPr marL="342900" indent="-342900">
              <a:buFont typeface="+mj-lt"/>
              <a:buAutoNum type="arabicPeriod"/>
            </a:pPr>
            <a:r>
              <a:rPr lang="tr-TR" sz="2400" b="1" dirty="0">
                <a:solidFill>
                  <a:schemeClr val="accent5"/>
                </a:solidFill>
              </a:rPr>
              <a:t>Pedagojik Yenilikçilik Ve Yaratıcılık</a:t>
            </a:r>
          </a:p>
          <a:p>
            <a:r>
              <a:rPr lang="tr-TR" sz="2400" b="1" dirty="0"/>
              <a:t>        </a:t>
            </a:r>
          </a:p>
          <a:p>
            <a:pPr marL="285750" indent="-285750">
              <a:buFont typeface="Arial" panose="020B0604020202020204" pitchFamily="34" charset="0"/>
              <a:buChar char="•"/>
            </a:pPr>
            <a:r>
              <a:rPr lang="tr-TR" sz="2400" b="1" dirty="0"/>
              <a:t>Öğrenciler arası </a:t>
            </a:r>
            <a:r>
              <a:rPr lang="tr-TR" sz="2400" b="1" dirty="0">
                <a:solidFill>
                  <a:srgbClr val="FF0000"/>
                </a:solidFill>
              </a:rPr>
              <a:t>etkileşim</a:t>
            </a:r>
            <a:r>
              <a:rPr lang="tr-TR" sz="2400" b="1" dirty="0"/>
              <a:t> sık olmalı.</a:t>
            </a:r>
          </a:p>
          <a:p>
            <a:pPr marL="285750" indent="-285750">
              <a:buFont typeface="Arial" panose="020B0604020202020204" pitchFamily="34" charset="0"/>
              <a:buChar char="•"/>
            </a:pPr>
            <a:r>
              <a:rPr lang="tr-TR" sz="2400" b="1" dirty="0">
                <a:solidFill>
                  <a:srgbClr val="FF0000"/>
                </a:solidFill>
              </a:rPr>
              <a:t>Aktiviteler çeşitli </a:t>
            </a:r>
            <a:r>
              <a:rPr lang="tr-TR" sz="2400" b="1" dirty="0"/>
              <a:t>olmalı.</a:t>
            </a:r>
          </a:p>
          <a:p>
            <a:pPr marL="285750" indent="-285750">
              <a:buFont typeface="Arial" panose="020B0604020202020204" pitchFamily="34" charset="0"/>
              <a:buChar char="•"/>
            </a:pPr>
            <a:r>
              <a:rPr lang="tr-TR" sz="2400" b="1" dirty="0">
                <a:solidFill>
                  <a:srgbClr val="FF0000"/>
                </a:solidFill>
              </a:rPr>
              <a:t>Yaratıcı metodolojik yaklaşımlar </a:t>
            </a:r>
            <a:r>
              <a:rPr lang="tr-TR" sz="2400" b="1" dirty="0"/>
              <a:t>olmalı.</a:t>
            </a:r>
          </a:p>
          <a:p>
            <a:pPr marL="285750" indent="-285750">
              <a:buFont typeface="Arial" panose="020B0604020202020204" pitchFamily="34" charset="0"/>
              <a:buChar char="•"/>
            </a:pPr>
            <a:r>
              <a:rPr lang="tr-TR" sz="2400" b="1" dirty="0"/>
              <a:t>Proje hedefleri ve aktiviteleri arasında bariz bir ilişki olmalı. </a:t>
            </a:r>
            <a:r>
              <a:rPr lang="tr-TR" sz="2400" b="1" dirty="0" err="1"/>
              <a:t>Faaliyelerin</a:t>
            </a:r>
            <a:r>
              <a:rPr lang="tr-TR" sz="2400" b="1" dirty="0"/>
              <a:t> sonuçları gözlemlenebilir olmalı. Bunun için </a:t>
            </a:r>
            <a:r>
              <a:rPr lang="tr-TR" sz="2400" b="1" dirty="0">
                <a:solidFill>
                  <a:srgbClr val="FF0000"/>
                </a:solidFill>
              </a:rPr>
              <a:t>her etkinlik sonunda kısa değerlendirmeler ve küçük sınavlar</a:t>
            </a:r>
            <a:r>
              <a:rPr lang="tr-TR" sz="2400" b="1" dirty="0"/>
              <a:t> yapılabilir.</a:t>
            </a:r>
          </a:p>
          <a:p>
            <a:pPr marL="285750" indent="-285750">
              <a:buFont typeface="Arial" panose="020B0604020202020204" pitchFamily="34" charset="0"/>
              <a:buChar char="•"/>
            </a:pPr>
            <a:r>
              <a:rPr lang="tr-TR" sz="2400" b="1" dirty="0">
                <a:solidFill>
                  <a:srgbClr val="FF0000"/>
                </a:solidFill>
              </a:rPr>
              <a:t>Hem bireysel hem grupla etkinlikler</a:t>
            </a:r>
            <a:r>
              <a:rPr lang="tr-TR" sz="2400" b="1" dirty="0"/>
              <a:t>e yer verilmeli.</a:t>
            </a:r>
          </a:p>
          <a:p>
            <a:pPr marL="285750" indent="-285750">
              <a:buFont typeface="Arial" panose="020B0604020202020204" pitchFamily="34" charset="0"/>
              <a:buChar char="•"/>
            </a:pPr>
            <a:r>
              <a:rPr lang="tr-TR" sz="2400" b="1" dirty="0">
                <a:solidFill>
                  <a:srgbClr val="FF0000"/>
                </a:solidFill>
              </a:rPr>
              <a:t>Öğrenci özerkliği </a:t>
            </a:r>
            <a:r>
              <a:rPr lang="tr-TR" sz="2400" b="1" dirty="0"/>
              <a:t>çok olmalı. Örneğin bir logo yarışmasına öğrencinin katılması, başka bir logo için özgürce kendi kararıyla oy vermesi, projenin nihai ürününün belirleyicilerinden biri olması gibi.</a:t>
            </a:r>
          </a:p>
        </p:txBody>
      </p:sp>
    </p:spTree>
    <p:extLst>
      <p:ext uri="{BB962C8B-B14F-4D97-AF65-F5344CB8AC3E}">
        <p14:creationId xmlns="" xmlns:p14="http://schemas.microsoft.com/office/powerpoint/2010/main" val="310864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285008" y="902525"/>
            <a:ext cx="11483439" cy="4431983"/>
          </a:xfrm>
          <a:prstGeom prst="rect">
            <a:avLst/>
          </a:prstGeom>
          <a:noFill/>
        </p:spPr>
        <p:txBody>
          <a:bodyPr wrap="square" rtlCol="0">
            <a:spAutoFit/>
          </a:bodyPr>
          <a:lstStyle/>
          <a:p>
            <a:pPr marL="342900" indent="-342900">
              <a:buAutoNum type="arabicPeriod" startAt="2"/>
            </a:pPr>
            <a:r>
              <a:rPr lang="tr-TR" sz="2400" b="1" dirty="0">
                <a:solidFill>
                  <a:schemeClr val="accent5"/>
                </a:solidFill>
              </a:rPr>
              <a:t>Müfredatla Entegrasyon</a:t>
            </a:r>
          </a:p>
          <a:p>
            <a:endParaRPr lang="tr-TR" dirty="0"/>
          </a:p>
          <a:p>
            <a:pPr marL="285750" indent="-285750">
              <a:buFont typeface="Arial" panose="020B0604020202020204" pitchFamily="34" charset="0"/>
              <a:buChar char="•"/>
            </a:pPr>
            <a:r>
              <a:rPr lang="tr-TR" sz="2400" b="1" dirty="0"/>
              <a:t>Proje etkinlikleri </a:t>
            </a:r>
            <a:r>
              <a:rPr lang="tr-TR" sz="2400" b="1" dirty="0">
                <a:solidFill>
                  <a:srgbClr val="FF0000"/>
                </a:solidFill>
              </a:rPr>
              <a:t>ders konularının kazanımları ile entegre edilmeli</a:t>
            </a:r>
            <a:r>
              <a:rPr lang="tr-TR" sz="2400" b="1" dirty="0"/>
              <a:t>.</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err="1">
                <a:solidFill>
                  <a:srgbClr val="FF0000"/>
                </a:solidFill>
              </a:rPr>
              <a:t>Disiplinlerarası</a:t>
            </a:r>
            <a:r>
              <a:rPr lang="tr-TR" sz="2400" b="1" dirty="0">
                <a:solidFill>
                  <a:srgbClr val="FF0000"/>
                </a:solidFill>
              </a:rPr>
              <a:t> geçiş </a:t>
            </a:r>
            <a:r>
              <a:rPr lang="tr-TR" sz="2400" b="1" dirty="0"/>
              <a:t>konularına da yer verilmeli. Başka derslerin müfredat konularından da dahil edilmeli. Aynı okulda ya da farklı okulda bulunan başka dersten bir öğretmen ile faaliyetlerde iş birliği yapılabilir.</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Proje etkinlikleri </a:t>
            </a:r>
            <a:r>
              <a:rPr lang="tr-TR" sz="2400" b="1" dirty="0">
                <a:solidFill>
                  <a:srgbClr val="FF0000"/>
                </a:solidFill>
              </a:rPr>
              <a:t>okulda yapılmalıdır </a:t>
            </a:r>
            <a:r>
              <a:rPr lang="tr-TR" sz="2400" b="1" dirty="0"/>
              <a:t>ve okul saatlerinde sürdürülmeli.</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Projenin temel becerileri, temel yeterlikleri, içerikleri, hedefleri ve faaliyetleri arasında bariz bir ilişki olmalı.</a:t>
            </a:r>
          </a:p>
        </p:txBody>
      </p:sp>
    </p:spTree>
    <p:extLst>
      <p:ext uri="{BB962C8B-B14F-4D97-AF65-F5344CB8AC3E}">
        <p14:creationId xmlns="" xmlns:p14="http://schemas.microsoft.com/office/powerpoint/2010/main" val="59669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439387" y="878774"/>
            <a:ext cx="11257808" cy="5170646"/>
          </a:xfrm>
          <a:prstGeom prst="rect">
            <a:avLst/>
          </a:prstGeom>
          <a:noFill/>
        </p:spPr>
        <p:txBody>
          <a:bodyPr wrap="square" rtlCol="0">
            <a:spAutoFit/>
          </a:bodyPr>
          <a:lstStyle/>
          <a:p>
            <a:pPr marL="342900" indent="-342900">
              <a:buAutoNum type="arabicPeriod" startAt="3"/>
            </a:pPr>
            <a:r>
              <a:rPr lang="tr-TR" sz="2400" b="1" dirty="0">
                <a:solidFill>
                  <a:schemeClr val="accent5"/>
                </a:solidFill>
              </a:rPr>
              <a:t>Ortaklar arası iletişim ve bilgi alışverişi</a:t>
            </a:r>
          </a:p>
          <a:p>
            <a:endParaRPr lang="tr-TR" dirty="0"/>
          </a:p>
          <a:p>
            <a:pPr marL="285750" indent="-285750">
              <a:buFont typeface="Arial" panose="020B0604020202020204" pitchFamily="34" charset="0"/>
              <a:buChar char="•"/>
            </a:pPr>
            <a:r>
              <a:rPr lang="tr-TR" sz="2400" b="1" dirty="0"/>
              <a:t>Hem öğretmenler arası hem öğrenciler arası iletişim kuvvetli olmalı.</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Öğretmenler aralarında iletişim için </a:t>
            </a:r>
            <a:r>
              <a:rPr lang="tr-TR" sz="2400" b="1" dirty="0" err="1"/>
              <a:t>facebook</a:t>
            </a:r>
            <a:r>
              <a:rPr lang="tr-TR" sz="2400" b="1" dirty="0"/>
              <a:t>, </a:t>
            </a:r>
            <a:r>
              <a:rPr lang="tr-TR" sz="2400" b="1" dirty="0" err="1"/>
              <a:t>whatsapp</a:t>
            </a:r>
            <a:r>
              <a:rPr lang="tr-TR" sz="2400" b="1" dirty="0"/>
              <a:t>, </a:t>
            </a:r>
            <a:r>
              <a:rPr lang="tr-TR" sz="2400" b="1" dirty="0" err="1"/>
              <a:t>twinspace</a:t>
            </a:r>
            <a:r>
              <a:rPr lang="tr-TR" sz="2400" b="1" dirty="0"/>
              <a:t> forum, </a:t>
            </a:r>
            <a:r>
              <a:rPr lang="tr-TR" sz="2400" b="1" dirty="0" err="1"/>
              <a:t>twinspace</a:t>
            </a:r>
            <a:r>
              <a:rPr lang="tr-TR" sz="2400" b="1" dirty="0"/>
              <a:t> öğretmen </a:t>
            </a:r>
            <a:r>
              <a:rPr lang="tr-TR" sz="2400" b="1" dirty="0" err="1"/>
              <a:t>bülteni,twinspace</a:t>
            </a:r>
            <a:r>
              <a:rPr lang="tr-TR" sz="2400" b="1" dirty="0"/>
              <a:t> proje günlüğü, </a:t>
            </a:r>
            <a:r>
              <a:rPr lang="tr-TR" sz="2400" b="1" dirty="0" err="1"/>
              <a:t>twinmail</a:t>
            </a:r>
            <a:r>
              <a:rPr lang="tr-TR" sz="2400" b="1" dirty="0"/>
              <a:t>, </a:t>
            </a:r>
            <a:r>
              <a:rPr lang="tr-TR" sz="2400" b="1" dirty="0" err="1"/>
              <a:t>eTwinning</a:t>
            </a:r>
            <a:r>
              <a:rPr lang="tr-TR" sz="2400" b="1" dirty="0"/>
              <a:t> </a:t>
            </a:r>
            <a:r>
              <a:rPr lang="tr-TR" sz="2400" b="1" dirty="0" err="1"/>
              <a:t>live</a:t>
            </a:r>
            <a:r>
              <a:rPr lang="tr-TR" sz="2400" b="1" dirty="0"/>
              <a:t> iç mesajlardan başka </a:t>
            </a:r>
            <a:r>
              <a:rPr lang="tr-TR" sz="2400" b="1" dirty="0" err="1"/>
              <a:t>eTwinning</a:t>
            </a:r>
            <a:r>
              <a:rPr lang="tr-TR" sz="2400" b="1" dirty="0"/>
              <a:t> </a:t>
            </a:r>
            <a:r>
              <a:rPr lang="tr-TR" sz="2400" b="1" dirty="0" err="1"/>
              <a:t>live</a:t>
            </a:r>
            <a:r>
              <a:rPr lang="tr-TR" sz="2400" b="1" dirty="0"/>
              <a:t> etkinlikler sekmesinden canlı etkinlik oluşturarak ya da başka online görüşme araçları kullanarak online toplantılar da yapmalıdırlar.</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Öğrenciler aralarında iletişim için </a:t>
            </a:r>
            <a:r>
              <a:rPr lang="tr-TR" sz="2400" b="1" dirty="0" err="1"/>
              <a:t>twinspace</a:t>
            </a:r>
            <a:r>
              <a:rPr lang="tr-TR" sz="2400" b="1" dirty="0"/>
              <a:t> forum ve </a:t>
            </a:r>
            <a:r>
              <a:rPr lang="tr-TR" sz="2400" b="1" dirty="0" err="1"/>
              <a:t>twinspace</a:t>
            </a:r>
            <a:r>
              <a:rPr lang="tr-TR" sz="2400" b="1" dirty="0"/>
              <a:t> proje günlüğü kullanma, </a:t>
            </a:r>
            <a:r>
              <a:rPr lang="tr-TR" sz="2400" b="1" dirty="0" err="1"/>
              <a:t>twinspace</a:t>
            </a:r>
            <a:r>
              <a:rPr lang="tr-TR" sz="2400" b="1" dirty="0"/>
              <a:t> </a:t>
            </a:r>
            <a:r>
              <a:rPr lang="tr-TR" sz="2400" b="1" dirty="0" err="1"/>
              <a:t>live</a:t>
            </a:r>
            <a:r>
              <a:rPr lang="tr-TR" sz="2400" b="1" dirty="0"/>
              <a:t> alanında </a:t>
            </a:r>
            <a:r>
              <a:rPr lang="tr-TR" sz="2400" b="1" dirty="0" err="1"/>
              <a:t>chat</a:t>
            </a:r>
            <a:r>
              <a:rPr lang="tr-TR" sz="2400" b="1" dirty="0"/>
              <a:t> yapma veya online görüşme, diğer ortaklardaki öğrencilerin </a:t>
            </a:r>
            <a:r>
              <a:rPr lang="tr-TR" sz="2400" b="1" dirty="0" err="1"/>
              <a:t>twinspace</a:t>
            </a:r>
            <a:r>
              <a:rPr lang="tr-TR" sz="2400" b="1" dirty="0"/>
              <a:t> proje günlüğünde, </a:t>
            </a:r>
            <a:r>
              <a:rPr lang="tr-TR" sz="2400" b="1" dirty="0" err="1"/>
              <a:t>twinspace</a:t>
            </a:r>
            <a:r>
              <a:rPr lang="tr-TR" sz="2400" b="1" dirty="0"/>
              <a:t> forumda ya da örneğin bir </a:t>
            </a:r>
            <a:r>
              <a:rPr lang="tr-TR" sz="2400" b="1" dirty="0" err="1"/>
              <a:t>padlet</a:t>
            </a:r>
            <a:r>
              <a:rPr lang="tr-TR" sz="2400" b="1" dirty="0"/>
              <a:t> aracı üzerinde paylaştıklarına yorum yazma faaliyetlerini yürütmelidir.</a:t>
            </a:r>
          </a:p>
        </p:txBody>
      </p:sp>
    </p:spTree>
    <p:extLst>
      <p:ext uri="{BB962C8B-B14F-4D97-AF65-F5344CB8AC3E}">
        <p14:creationId xmlns="" xmlns:p14="http://schemas.microsoft.com/office/powerpoint/2010/main" val="148348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80010" y="866899"/>
            <a:ext cx="11471564" cy="5139869"/>
          </a:xfrm>
          <a:prstGeom prst="rect">
            <a:avLst/>
          </a:prstGeom>
          <a:noFill/>
        </p:spPr>
        <p:txBody>
          <a:bodyPr wrap="square" rtlCol="0">
            <a:spAutoFit/>
          </a:bodyPr>
          <a:lstStyle/>
          <a:p>
            <a:pPr marL="342900" indent="-342900">
              <a:buAutoNum type="arabicPeriod" startAt="4"/>
            </a:pPr>
            <a:r>
              <a:rPr lang="tr-TR" sz="2400" b="1" dirty="0">
                <a:solidFill>
                  <a:schemeClr val="accent5"/>
                </a:solidFill>
              </a:rPr>
              <a:t>Ortak Okullar Arası İşbirliği</a:t>
            </a:r>
          </a:p>
          <a:p>
            <a:endParaRPr lang="tr-TR" dirty="0"/>
          </a:p>
          <a:p>
            <a:pPr marL="285750" indent="-285750">
              <a:buFont typeface="Arial" panose="020B0604020202020204" pitchFamily="34" charset="0"/>
              <a:buChar char="•"/>
            </a:pPr>
            <a:r>
              <a:rPr lang="tr-TR" sz="2600" b="1" dirty="0"/>
              <a:t>Öğrenciler tek ülke takımı olmamalı ve birbirinden bağımsız çalışmamalı.</a:t>
            </a:r>
          </a:p>
          <a:p>
            <a:pPr marL="285750" indent="-285750">
              <a:buFont typeface="Arial" panose="020B0604020202020204" pitchFamily="34" charset="0"/>
              <a:buChar char="•"/>
            </a:pPr>
            <a:r>
              <a:rPr lang="tr-TR" sz="2600" b="1" dirty="0"/>
              <a:t>Öğrenciler arasında </a:t>
            </a:r>
            <a:r>
              <a:rPr lang="tr-TR" sz="2600" b="1" dirty="0">
                <a:solidFill>
                  <a:srgbClr val="FF0000"/>
                </a:solidFill>
              </a:rPr>
              <a:t>karışık öğrenci takımları </a:t>
            </a:r>
            <a:r>
              <a:rPr lang="tr-TR" sz="2600" b="1" dirty="0"/>
              <a:t>oluşturulmalı, ya da farklı bir ülke takımı ile iletişim içinde olan, aktiviteyi beraber yapan, </a:t>
            </a:r>
            <a:r>
              <a:rPr lang="tr-TR" sz="2600" b="1" dirty="0">
                <a:solidFill>
                  <a:srgbClr val="FF0000"/>
                </a:solidFill>
              </a:rPr>
              <a:t>birbirine bağımlı ülke takımları</a:t>
            </a:r>
            <a:r>
              <a:rPr lang="tr-TR" sz="2600" b="1" dirty="0"/>
              <a:t> olmalıdır.</a:t>
            </a:r>
          </a:p>
          <a:p>
            <a:pPr marL="285750" indent="-285750">
              <a:buFont typeface="Arial" panose="020B0604020202020204" pitchFamily="34" charset="0"/>
              <a:buChar char="•"/>
            </a:pPr>
            <a:r>
              <a:rPr lang="tr-TR" sz="2600" b="1" dirty="0"/>
              <a:t>Aktiviteler her ortağa göre paralel gitmemeli, </a:t>
            </a:r>
            <a:r>
              <a:rPr lang="tr-TR" sz="2600" b="1" dirty="0">
                <a:solidFill>
                  <a:srgbClr val="FF0000"/>
                </a:solidFill>
              </a:rPr>
              <a:t>etkileşimli, çapraz aktiviteler </a:t>
            </a:r>
            <a:r>
              <a:rPr lang="tr-TR" sz="2600" b="1" dirty="0"/>
              <a:t>olmalı.</a:t>
            </a:r>
          </a:p>
          <a:p>
            <a:pPr marL="285750" indent="-285750">
              <a:buFont typeface="Arial" panose="020B0604020202020204" pitchFamily="34" charset="0"/>
              <a:buChar char="•"/>
            </a:pPr>
            <a:r>
              <a:rPr lang="tr-TR" sz="2600" b="1" dirty="0"/>
              <a:t>Karışık ülke takımlarının içinde görev dağılımı olmalı.</a:t>
            </a:r>
          </a:p>
          <a:p>
            <a:pPr marL="285750" indent="-285750">
              <a:buFont typeface="Arial" panose="020B0604020202020204" pitchFamily="34" charset="0"/>
              <a:buChar char="•"/>
            </a:pPr>
            <a:r>
              <a:rPr lang="tr-TR" sz="2600" b="1" dirty="0">
                <a:solidFill>
                  <a:srgbClr val="FF0000"/>
                </a:solidFill>
              </a:rPr>
              <a:t>Öğretmenler arası görev dağılımı </a:t>
            </a:r>
            <a:r>
              <a:rPr lang="tr-TR" sz="2600" b="1" dirty="0"/>
              <a:t>olmalı. Örneğin her bir karışık ülke takımının ayrı bir öğretmen yöneticisi olabilir.</a:t>
            </a:r>
          </a:p>
          <a:p>
            <a:pPr marL="285750" indent="-285750">
              <a:buFont typeface="Arial" panose="020B0604020202020204" pitchFamily="34" charset="0"/>
              <a:buChar char="•"/>
            </a:pPr>
            <a:r>
              <a:rPr lang="tr-TR" sz="2600" b="1" dirty="0"/>
              <a:t>Tüm ortaklar arası bilgi ve fikir alışverişleri olmalı.</a:t>
            </a:r>
          </a:p>
          <a:p>
            <a:pPr marL="285750" indent="-285750">
              <a:buFont typeface="Arial" panose="020B0604020202020204" pitchFamily="34" charset="0"/>
              <a:buChar char="•"/>
            </a:pPr>
            <a:r>
              <a:rPr lang="tr-TR" sz="2600" b="1" dirty="0"/>
              <a:t>İşbirliği çerçevesinde </a:t>
            </a:r>
            <a:r>
              <a:rPr lang="tr-TR" sz="2600" b="1" dirty="0">
                <a:solidFill>
                  <a:srgbClr val="FF0000"/>
                </a:solidFill>
              </a:rPr>
              <a:t>ortak ürünler </a:t>
            </a:r>
            <a:r>
              <a:rPr lang="tr-TR" sz="2600" b="1" dirty="0"/>
              <a:t>ve </a:t>
            </a:r>
            <a:r>
              <a:rPr lang="tr-TR" sz="2600" b="1" dirty="0">
                <a:solidFill>
                  <a:srgbClr val="FF0000"/>
                </a:solidFill>
              </a:rPr>
              <a:t>projenin nihai bir ürünü </a:t>
            </a:r>
            <a:r>
              <a:rPr lang="tr-TR" sz="2600" b="1" dirty="0"/>
              <a:t>olmalı.</a:t>
            </a:r>
          </a:p>
        </p:txBody>
      </p:sp>
    </p:spTree>
    <p:extLst>
      <p:ext uri="{BB962C8B-B14F-4D97-AF65-F5344CB8AC3E}">
        <p14:creationId xmlns="" xmlns:p14="http://schemas.microsoft.com/office/powerpoint/2010/main" val="192003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534389" y="724394"/>
            <a:ext cx="10865922" cy="5170646"/>
          </a:xfrm>
          <a:prstGeom prst="rect">
            <a:avLst/>
          </a:prstGeom>
          <a:noFill/>
        </p:spPr>
        <p:txBody>
          <a:bodyPr wrap="square" rtlCol="0">
            <a:spAutoFit/>
          </a:bodyPr>
          <a:lstStyle/>
          <a:p>
            <a:pPr marL="342900" indent="-342900">
              <a:buAutoNum type="arabicPeriod" startAt="5"/>
            </a:pPr>
            <a:r>
              <a:rPr lang="tr-TR" sz="2400" b="1" dirty="0">
                <a:solidFill>
                  <a:schemeClr val="accent5"/>
                </a:solidFill>
              </a:rPr>
              <a:t>Teknoloji Kullanımı</a:t>
            </a:r>
          </a:p>
          <a:p>
            <a:endParaRPr lang="tr-TR" dirty="0"/>
          </a:p>
          <a:p>
            <a:pPr marL="285750" indent="-285750">
              <a:buFont typeface="Arial" panose="020B0604020202020204" pitchFamily="34" charset="0"/>
              <a:buChar char="•"/>
            </a:pPr>
            <a:r>
              <a:rPr lang="tr-TR" sz="2400" b="1" dirty="0">
                <a:solidFill>
                  <a:srgbClr val="FF0000"/>
                </a:solidFill>
              </a:rPr>
              <a:t>Web araçları ile öğrencilerin de yaratıcı kullanımları </a:t>
            </a:r>
            <a:r>
              <a:rPr lang="tr-TR" sz="2400" b="1" dirty="0"/>
              <a:t>olmalı.</a:t>
            </a:r>
          </a:p>
          <a:p>
            <a:pPr marL="285750" indent="-285750">
              <a:buFont typeface="Arial" panose="020B0604020202020204" pitchFamily="34" charset="0"/>
              <a:buChar char="•"/>
            </a:pPr>
            <a:r>
              <a:rPr lang="tr-TR" sz="2400" b="1" dirty="0"/>
              <a:t>Öğrencilerin araçları tanımalarına ve kullanırken daha bağımsız olmalarına yardımcı olmak için </a:t>
            </a:r>
            <a:r>
              <a:rPr lang="tr-TR" sz="2400" b="1" dirty="0">
                <a:solidFill>
                  <a:srgbClr val="FF0000"/>
                </a:solidFill>
              </a:rPr>
              <a:t>öğreticiler ve kılavuzlar </a:t>
            </a:r>
            <a:r>
              <a:rPr lang="tr-TR" sz="2400" b="1" dirty="0" err="1">
                <a:solidFill>
                  <a:srgbClr val="FF0000"/>
                </a:solidFill>
              </a:rPr>
              <a:t>twinspace</a:t>
            </a:r>
            <a:r>
              <a:rPr lang="tr-TR" sz="2400" b="1" dirty="0">
                <a:solidFill>
                  <a:srgbClr val="FF0000"/>
                </a:solidFill>
              </a:rPr>
              <a:t> alanında yer almalıdır</a:t>
            </a:r>
            <a:r>
              <a:rPr lang="tr-TR" sz="2400" b="1" dirty="0"/>
              <a:t>.</a:t>
            </a:r>
          </a:p>
          <a:p>
            <a:pPr marL="285750" indent="-285750">
              <a:buFont typeface="Arial" panose="020B0604020202020204" pitchFamily="34" charset="0"/>
              <a:buChar char="•"/>
            </a:pPr>
            <a:r>
              <a:rPr lang="tr-TR" sz="2400" b="1" dirty="0"/>
              <a:t>Teknolojik araçlar öğrencilerin yaşına ve projelerin aktivitelerine uygun olmalı.</a:t>
            </a:r>
          </a:p>
          <a:p>
            <a:pPr marL="285750" indent="-285750">
              <a:buFont typeface="Arial" panose="020B0604020202020204" pitchFamily="34" charset="0"/>
              <a:buChar char="•"/>
            </a:pPr>
            <a:r>
              <a:rPr lang="tr-TR" sz="2400" b="1" dirty="0" err="1">
                <a:solidFill>
                  <a:srgbClr val="FF0000"/>
                </a:solidFill>
              </a:rPr>
              <a:t>Twinspace</a:t>
            </a:r>
            <a:r>
              <a:rPr lang="tr-TR" sz="2400" b="1" dirty="0"/>
              <a:t> verimli bir şekilde kullanılmalı , </a:t>
            </a:r>
            <a:r>
              <a:rPr lang="tr-TR" sz="2400" b="1" dirty="0">
                <a:solidFill>
                  <a:srgbClr val="FF0000"/>
                </a:solidFill>
              </a:rPr>
              <a:t>düzenli olmalı</a:t>
            </a:r>
            <a:r>
              <a:rPr lang="tr-TR" sz="2400" b="1" dirty="0"/>
              <a:t>, başka bir öğretmen veya veli </a:t>
            </a:r>
            <a:r>
              <a:rPr lang="tr-TR" sz="2400" b="1" dirty="0" err="1"/>
              <a:t>twinspace</a:t>
            </a:r>
            <a:r>
              <a:rPr lang="tr-TR" sz="2400" b="1" dirty="0"/>
              <a:t> alanına girdiğinde projeyi kolayca takip edebilmeli.</a:t>
            </a:r>
          </a:p>
          <a:p>
            <a:pPr marL="285750" indent="-285750">
              <a:buFont typeface="Arial" panose="020B0604020202020204" pitchFamily="34" charset="0"/>
              <a:buChar char="•"/>
            </a:pPr>
            <a:r>
              <a:rPr lang="tr-TR" sz="2400" b="1" dirty="0">
                <a:solidFill>
                  <a:srgbClr val="FF0000"/>
                </a:solidFill>
              </a:rPr>
              <a:t>E-güvenlik</a:t>
            </a:r>
            <a:r>
              <a:rPr lang="tr-TR" sz="2400" b="1" dirty="0"/>
              <a:t> konularına dikkat edilmeli. Öğrencilerin kişisel bilgileri ile birlikte tanınabilir görüntüleri kamuya açık bölümlerde sergilenmemeli, projenin bir parçası olarak kişisel iletişim kanalları (mail adresi, </a:t>
            </a:r>
            <a:r>
              <a:rPr lang="tr-TR" sz="2400" b="1" dirty="0" err="1"/>
              <a:t>whatsapp</a:t>
            </a:r>
            <a:r>
              <a:rPr lang="tr-TR" sz="2400" b="1" dirty="0"/>
              <a:t> hesabı vb.) açık açık yazılmamalı.</a:t>
            </a:r>
          </a:p>
          <a:p>
            <a:pPr marL="285750" indent="-285750">
              <a:buFont typeface="Arial" panose="020B0604020202020204" pitchFamily="34" charset="0"/>
              <a:buChar char="•"/>
            </a:pPr>
            <a:r>
              <a:rPr lang="tr-TR" sz="2400" b="1" dirty="0"/>
              <a:t>Projede kullanılan video, resim, müzik, metin vb. şeylerin </a:t>
            </a:r>
            <a:r>
              <a:rPr lang="tr-TR" sz="2400" b="1" dirty="0">
                <a:solidFill>
                  <a:srgbClr val="FF0000"/>
                </a:solidFill>
              </a:rPr>
              <a:t>telif hakkı </a:t>
            </a:r>
            <a:r>
              <a:rPr lang="tr-TR" sz="2400" b="1" dirty="0"/>
              <a:t>olup olmadığına dikkat edilmeli. Youtube da videolar liste dışı seçeneği ile paylaşılmalı.</a:t>
            </a:r>
          </a:p>
        </p:txBody>
      </p:sp>
    </p:spTree>
    <p:extLst>
      <p:ext uri="{BB962C8B-B14F-4D97-AF65-F5344CB8AC3E}">
        <p14:creationId xmlns="" xmlns:p14="http://schemas.microsoft.com/office/powerpoint/2010/main" val="109454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546265" y="890649"/>
            <a:ext cx="11091553" cy="5386090"/>
          </a:xfrm>
          <a:prstGeom prst="rect">
            <a:avLst/>
          </a:prstGeom>
          <a:noFill/>
        </p:spPr>
        <p:txBody>
          <a:bodyPr wrap="square" rtlCol="0">
            <a:spAutoFit/>
          </a:bodyPr>
          <a:lstStyle/>
          <a:p>
            <a:pPr marL="342900" indent="-342900">
              <a:buAutoNum type="arabicPeriod" startAt="6"/>
            </a:pPr>
            <a:r>
              <a:rPr lang="tr-TR" sz="2800" b="1" dirty="0">
                <a:solidFill>
                  <a:schemeClr val="accent5"/>
                </a:solidFill>
              </a:rPr>
              <a:t>Sonuçlar, Etki Ve Dokümantasyon</a:t>
            </a:r>
          </a:p>
          <a:p>
            <a:endParaRPr lang="tr-TR" dirty="0"/>
          </a:p>
          <a:p>
            <a:pPr marL="285750" indent="-285750">
              <a:buFont typeface="Arial" panose="020B0604020202020204" pitchFamily="34" charset="0"/>
              <a:buChar char="•"/>
            </a:pPr>
            <a:r>
              <a:rPr lang="tr-TR" sz="2800" b="1" dirty="0">
                <a:solidFill>
                  <a:srgbClr val="FF0000"/>
                </a:solidFill>
              </a:rPr>
              <a:t>Öğretmen katkısı</a:t>
            </a:r>
            <a:r>
              <a:rPr lang="tr-TR" sz="2800" b="1" dirty="0"/>
              <a:t>, çalışma planında ve proje tasarımında belirtilen beklentiler ile uyumlu olmalıdır.</a:t>
            </a:r>
          </a:p>
          <a:p>
            <a:pPr marL="285750" indent="-285750">
              <a:buFont typeface="Arial" panose="020B0604020202020204" pitchFamily="34" charset="0"/>
              <a:buChar char="•"/>
            </a:pPr>
            <a:r>
              <a:rPr lang="tr-TR" sz="2800" b="1" dirty="0"/>
              <a:t>Proje sonunda </a:t>
            </a:r>
            <a:r>
              <a:rPr lang="tr-TR" sz="2800" b="1" dirty="0">
                <a:solidFill>
                  <a:srgbClr val="FF0000"/>
                </a:solidFill>
              </a:rPr>
              <a:t>öğretmen ve öğrenciler için değerlendirme</a:t>
            </a:r>
            <a:r>
              <a:rPr lang="tr-TR" sz="2800" b="1" dirty="0"/>
              <a:t> yapılmalıdır, sonuçları görünür olmalıdır. Değerlendirme velilere de yaptırılabilir. Değerlendirme sonuçları üzerinde bir analiz yapılmalıdır.</a:t>
            </a:r>
          </a:p>
          <a:p>
            <a:pPr marL="285750" indent="-285750">
              <a:buFont typeface="Arial" panose="020B0604020202020204" pitchFamily="34" charset="0"/>
              <a:buChar char="•"/>
            </a:pPr>
            <a:r>
              <a:rPr lang="tr-TR" sz="2800" b="1" dirty="0"/>
              <a:t>Değerlendirme sadece katılımcıların görüşlerine değil, aynı zamanda projenin diğer okul dersleri, okul hayatı vb. gibi diğer alanlardaki etkilerine de odaklanmalıdır.</a:t>
            </a:r>
          </a:p>
          <a:p>
            <a:pPr marL="285750" indent="-285750">
              <a:buFont typeface="Arial" panose="020B0604020202020204" pitchFamily="34" charset="0"/>
              <a:buChar char="•"/>
            </a:pPr>
            <a:r>
              <a:rPr lang="tr-TR" sz="2800" b="1" dirty="0">
                <a:solidFill>
                  <a:srgbClr val="FF0000"/>
                </a:solidFill>
              </a:rPr>
              <a:t>Yaygınlaştırma</a:t>
            </a:r>
            <a:r>
              <a:rPr lang="tr-TR" sz="2800" b="1" dirty="0"/>
              <a:t> faaliyetleri olmalıdır. Bu faaliyetlerden veliler haberdar edilmelidir.</a:t>
            </a:r>
          </a:p>
          <a:p>
            <a:pPr marL="285750" indent="-285750">
              <a:buFont typeface="Arial" panose="020B0604020202020204" pitchFamily="34" charset="0"/>
              <a:buChar char="•"/>
            </a:pPr>
            <a:endParaRPr lang="tr-TR" dirty="0"/>
          </a:p>
        </p:txBody>
      </p:sp>
    </p:spTree>
    <p:extLst>
      <p:ext uri="{BB962C8B-B14F-4D97-AF65-F5344CB8AC3E}">
        <p14:creationId xmlns="" xmlns:p14="http://schemas.microsoft.com/office/powerpoint/2010/main" val="150895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815583" y="577141"/>
            <a:ext cx="10252217" cy="646331"/>
          </a:xfrm>
          <a:prstGeom prst="rect">
            <a:avLst/>
          </a:prstGeom>
          <a:noFill/>
        </p:spPr>
        <p:txBody>
          <a:bodyPr wrap="square" rtlCol="0">
            <a:spAutoFit/>
          </a:bodyPr>
          <a:lstStyle/>
          <a:p>
            <a:pPr algn="ctr"/>
            <a:r>
              <a:rPr lang="tr-TR" sz="3600" b="1" dirty="0">
                <a:solidFill>
                  <a:srgbClr val="FF0000"/>
                </a:solidFill>
              </a:rPr>
              <a:t>Nereden Başlamalıyım?</a:t>
            </a:r>
          </a:p>
        </p:txBody>
      </p:sp>
      <p:sp>
        <p:nvSpPr>
          <p:cNvPr id="3" name="Metin kutusu 2"/>
          <p:cNvSpPr txBox="1"/>
          <p:nvPr/>
        </p:nvSpPr>
        <p:spPr>
          <a:xfrm>
            <a:off x="503735" y="2551997"/>
            <a:ext cx="3355746" cy="1754326"/>
          </a:xfrm>
          <a:prstGeom prst="rect">
            <a:avLst/>
          </a:prstGeom>
          <a:noFill/>
        </p:spPr>
        <p:txBody>
          <a:bodyPr wrap="square" rtlCol="0">
            <a:spAutoFit/>
          </a:bodyPr>
          <a:lstStyle/>
          <a:p>
            <a:r>
              <a:rPr lang="tr-TR" sz="3600" b="1" dirty="0" err="1">
                <a:solidFill>
                  <a:srgbClr val="00B050"/>
                </a:solidFill>
              </a:rPr>
              <a:t>eTwinning</a:t>
            </a:r>
            <a:r>
              <a:rPr lang="tr-TR" sz="3600" b="1" dirty="0">
                <a:solidFill>
                  <a:srgbClr val="00B050"/>
                </a:solidFill>
              </a:rPr>
              <a:t> Live – Ortak Bulma Forumları</a:t>
            </a:r>
          </a:p>
        </p:txBody>
      </p:sp>
      <p:pic>
        <p:nvPicPr>
          <p:cNvPr id="13" name="Resim 12" descr="ekran görüntüsü içeren bir resim&#10;&#10;&#10;&#10;Açıklama otomatik olarak oluşturuldu">
            <a:extLst>
              <a:ext uri="{FF2B5EF4-FFF2-40B4-BE49-F238E27FC236}">
                <a16:creationId xmlns="" xmlns:a16="http://schemas.microsoft.com/office/drawing/2014/main" id="{912D168D-7BF2-2E44-9D97-F1573EC589E5}"/>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l="-1" r="-1455" b="29858"/>
          <a:stretch/>
        </p:blipFill>
        <p:spPr>
          <a:xfrm>
            <a:off x="3859481" y="1310918"/>
            <a:ext cx="8059803" cy="4576990"/>
          </a:xfrm>
          <a:prstGeom prst="rect">
            <a:avLst/>
          </a:prstGeom>
        </p:spPr>
      </p:pic>
      <p:sp>
        <p:nvSpPr>
          <p:cNvPr id="14" name="Yukarı Ok 13">
            <a:extLst>
              <a:ext uri="{FF2B5EF4-FFF2-40B4-BE49-F238E27FC236}">
                <a16:creationId xmlns="" xmlns:a16="http://schemas.microsoft.com/office/drawing/2014/main" id="{7B4E5948-8FED-E545-8FE7-1EB095FC220A}"/>
              </a:ext>
            </a:extLst>
          </p:cNvPr>
          <p:cNvSpPr/>
          <p:nvPr/>
        </p:nvSpPr>
        <p:spPr>
          <a:xfrm>
            <a:off x="9072496" y="2407480"/>
            <a:ext cx="628853" cy="1898843"/>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52720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16" name="Metin kutusu 15">
            <a:extLst>
              <a:ext uri="{FF2B5EF4-FFF2-40B4-BE49-F238E27FC236}">
                <a16:creationId xmlns="" xmlns:a16="http://schemas.microsoft.com/office/drawing/2014/main" id="{A4654804-E032-9343-BA45-08FCA0CDAF68}"/>
              </a:ext>
            </a:extLst>
          </p:cNvPr>
          <p:cNvSpPr txBox="1"/>
          <p:nvPr/>
        </p:nvSpPr>
        <p:spPr>
          <a:xfrm>
            <a:off x="367120" y="972460"/>
            <a:ext cx="8341132" cy="5940088"/>
          </a:xfrm>
          <a:prstGeom prst="rect">
            <a:avLst/>
          </a:prstGeom>
          <a:noFill/>
        </p:spPr>
        <p:txBody>
          <a:bodyPr wrap="square" rtlCol="0">
            <a:spAutoFit/>
          </a:bodyPr>
          <a:lstStyle/>
          <a:p>
            <a:r>
              <a:rPr lang="tr-TR" sz="3200" b="1" dirty="0" err="1" smtClean="0">
                <a:solidFill>
                  <a:srgbClr val="0070C0"/>
                </a:solidFill>
              </a:rPr>
              <a:t>Etwinning</a:t>
            </a:r>
            <a:r>
              <a:rPr lang="tr-TR" sz="3200" b="1" dirty="0" smtClean="0">
                <a:solidFill>
                  <a:srgbClr val="0070C0"/>
                </a:solidFill>
              </a:rPr>
              <a:t> </a:t>
            </a:r>
            <a:r>
              <a:rPr lang="tr-TR" sz="3200" b="1" dirty="0">
                <a:solidFill>
                  <a:srgbClr val="0070C0"/>
                </a:solidFill>
              </a:rPr>
              <a:t>Okulu olmak;</a:t>
            </a:r>
          </a:p>
          <a:p>
            <a:endParaRPr lang="tr-TR" sz="2000" dirty="0"/>
          </a:p>
          <a:p>
            <a:r>
              <a:rPr lang="tr-TR" sz="2000" dirty="0"/>
              <a:t>Neden başvurmalısınız?</a:t>
            </a:r>
          </a:p>
          <a:p>
            <a:r>
              <a:rPr lang="tr-TR" sz="2000" dirty="0"/>
              <a:t>*Okulunuza; Avrupa’da varlık kazandırmak ve yerel, bölgesel ve ulusal düzeyde daha fazla görünür olma fırsatını vermek;</a:t>
            </a:r>
          </a:p>
          <a:p>
            <a:r>
              <a:rPr lang="tr-TR" sz="2000" dirty="0"/>
              <a:t>*</a:t>
            </a:r>
            <a:r>
              <a:rPr lang="tr-TR" sz="2000" dirty="0" err="1"/>
              <a:t>eTwinning’le</a:t>
            </a:r>
            <a:r>
              <a:rPr lang="tr-TR" sz="2000" dirty="0"/>
              <a:t> ilgili aktivitelere katılan personelin tamamı tarafından okulunuzda yapılan çalışmalar için tanıma almak;</a:t>
            </a:r>
          </a:p>
          <a:p>
            <a:r>
              <a:rPr lang="tr-TR" sz="2000" dirty="0"/>
              <a:t>*Politikaları etkilemek: okulunuz diğer okullar, bölgesel ve ulusal yetkililer için bir model olacaktır.</a:t>
            </a:r>
          </a:p>
          <a:p>
            <a:r>
              <a:rPr lang="tr-TR" sz="2400" b="1" dirty="0"/>
              <a:t>Hazır mısınız?</a:t>
            </a:r>
          </a:p>
          <a:p>
            <a:r>
              <a:rPr lang="tr-TR" sz="2000" dirty="0"/>
              <a:t>Okulunuz, </a:t>
            </a:r>
            <a:r>
              <a:rPr lang="tr-TR" sz="2000" dirty="0" err="1"/>
              <a:t>eTwinning’e</a:t>
            </a:r>
            <a:r>
              <a:rPr lang="tr-TR" sz="2000" dirty="0"/>
              <a:t> </a:t>
            </a:r>
            <a:r>
              <a:rPr lang="tr-TR" sz="2000" b="1" dirty="0"/>
              <a:t>2 yıldır</a:t>
            </a:r>
            <a:r>
              <a:rPr lang="tr-TR" sz="2000" dirty="0"/>
              <a:t> kayıtlı mı?</a:t>
            </a:r>
          </a:p>
          <a:p>
            <a:r>
              <a:rPr lang="tr-TR" sz="2000" dirty="0"/>
              <a:t>Okul müdürünüz veya </a:t>
            </a:r>
            <a:r>
              <a:rPr lang="tr-TR" sz="2000" b="1" dirty="0"/>
              <a:t>okul yönetiminden birisi </a:t>
            </a:r>
            <a:r>
              <a:rPr lang="tr-TR" sz="2000" dirty="0" err="1"/>
              <a:t>eTwinning’e</a:t>
            </a:r>
            <a:r>
              <a:rPr lang="tr-TR" sz="2000" dirty="0"/>
              <a:t> kayıtlı mı?</a:t>
            </a:r>
          </a:p>
          <a:p>
            <a:r>
              <a:rPr lang="tr-TR" sz="2000" dirty="0"/>
              <a:t>Okulunuzda </a:t>
            </a:r>
            <a:r>
              <a:rPr lang="tr-TR" sz="2000" b="1" dirty="0"/>
              <a:t>en az iki öğretmen</a:t>
            </a:r>
            <a:r>
              <a:rPr lang="tr-TR" sz="2000" dirty="0"/>
              <a:t> </a:t>
            </a:r>
            <a:r>
              <a:rPr lang="tr-TR" sz="2000" dirty="0" err="1"/>
              <a:t>eTwinning’e</a:t>
            </a:r>
            <a:r>
              <a:rPr lang="tr-TR" sz="2000" dirty="0"/>
              <a:t> kayıtlı mı?</a:t>
            </a:r>
          </a:p>
          <a:p>
            <a:r>
              <a:rPr lang="tr-TR" sz="2000" dirty="0"/>
              <a:t>Bu sene Ulusal Kalite Etiketi ile ödüllendirilmiş en az bir Avrupa projesinde yer aldınız mı?</a:t>
            </a:r>
          </a:p>
          <a:p>
            <a:r>
              <a:rPr lang="tr-TR" sz="3200" dirty="0"/>
              <a:t/>
            </a:r>
            <a:br>
              <a:rPr lang="tr-TR" sz="3200" dirty="0"/>
            </a:br>
            <a:endParaRPr lang="tr-TR" sz="3200" b="1" dirty="0">
              <a:solidFill>
                <a:srgbClr val="0070C0"/>
              </a:solidFill>
            </a:endParaRPr>
          </a:p>
        </p:txBody>
      </p:sp>
      <p:pic>
        <p:nvPicPr>
          <p:cNvPr id="17" name="Resim 16">
            <a:extLst>
              <a:ext uri="{FF2B5EF4-FFF2-40B4-BE49-F238E27FC236}">
                <a16:creationId xmlns="" xmlns:a16="http://schemas.microsoft.com/office/drawing/2014/main" id="{F703ABD6-C77E-2943-B395-3CBE4702EFD4}"/>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826705" y="967179"/>
            <a:ext cx="2998175" cy="2225568"/>
          </a:xfrm>
          <a:prstGeom prst="rect">
            <a:avLst/>
          </a:prstGeom>
        </p:spPr>
      </p:pic>
    </p:spTree>
    <p:extLst>
      <p:ext uri="{BB962C8B-B14F-4D97-AF65-F5344CB8AC3E}">
        <p14:creationId xmlns="" xmlns:p14="http://schemas.microsoft.com/office/powerpoint/2010/main" val="3972685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3" name="Metin kutusu 2">
            <a:extLst>
              <a:ext uri="{FF2B5EF4-FFF2-40B4-BE49-F238E27FC236}">
                <a16:creationId xmlns="" xmlns:a16="http://schemas.microsoft.com/office/drawing/2014/main" id="{737CD266-D800-E741-AD77-A675E18C580B}"/>
              </a:ext>
            </a:extLst>
          </p:cNvPr>
          <p:cNvSpPr txBox="1"/>
          <p:nvPr/>
        </p:nvSpPr>
        <p:spPr>
          <a:xfrm>
            <a:off x="2882587" y="2139545"/>
            <a:ext cx="6459528" cy="1046440"/>
          </a:xfrm>
          <a:prstGeom prst="rect">
            <a:avLst/>
          </a:prstGeom>
          <a:noFill/>
        </p:spPr>
        <p:txBody>
          <a:bodyPr wrap="square" rtlCol="0">
            <a:spAutoFit/>
          </a:bodyPr>
          <a:lstStyle/>
          <a:p>
            <a:r>
              <a:rPr lang="tr-TR" sz="4400" b="1" dirty="0" err="1">
                <a:solidFill>
                  <a:srgbClr val="444444"/>
                </a:solidFill>
                <a:latin typeface="Roboto"/>
              </a:rPr>
              <a:t>https</a:t>
            </a:r>
            <a:r>
              <a:rPr lang="tr-TR" sz="4400" b="1" dirty="0">
                <a:solidFill>
                  <a:srgbClr val="444444"/>
                </a:solidFill>
                <a:latin typeface="Roboto"/>
              </a:rPr>
              <a:t>://</a:t>
            </a:r>
            <a:r>
              <a:rPr lang="tr-TR" sz="4400" b="1" dirty="0" err="1">
                <a:solidFill>
                  <a:srgbClr val="444444"/>
                </a:solidFill>
                <a:latin typeface="Roboto"/>
              </a:rPr>
              <a:t>goo.gl</a:t>
            </a:r>
            <a:r>
              <a:rPr lang="tr-TR" sz="4400" b="1" dirty="0">
                <a:solidFill>
                  <a:srgbClr val="444444"/>
                </a:solidFill>
                <a:latin typeface="Roboto"/>
              </a:rPr>
              <a:t>/u59uTX</a:t>
            </a:r>
            <a:endParaRPr lang="tr-TR" sz="4400" b="1" dirty="0"/>
          </a:p>
          <a:p>
            <a:endParaRPr lang="tr-TR" dirty="0"/>
          </a:p>
        </p:txBody>
      </p:sp>
      <p:pic>
        <p:nvPicPr>
          <p:cNvPr id="14" name="Resim 13">
            <a:extLst>
              <a:ext uri="{FF2B5EF4-FFF2-40B4-BE49-F238E27FC236}">
                <a16:creationId xmlns="" xmlns:a16="http://schemas.microsoft.com/office/drawing/2014/main" id="{9FD205BD-4602-9C4B-8A37-EF9AB57EF559}"/>
              </a:ext>
            </a:extLst>
          </p:cNvPr>
          <p:cNvPicPr>
            <a:picLocks noChangeAspect="1"/>
          </p:cNvPicPr>
          <p:nvPr/>
        </p:nvPicPr>
        <p:blipFill>
          <a:blip r:embed="rId7" cstate="print"/>
          <a:stretch>
            <a:fillRect/>
          </a:stretch>
        </p:blipFill>
        <p:spPr>
          <a:xfrm>
            <a:off x="3939306" y="3237670"/>
            <a:ext cx="3360903" cy="2789550"/>
          </a:xfrm>
          <a:prstGeom prst="rect">
            <a:avLst/>
          </a:prstGeom>
        </p:spPr>
      </p:pic>
      <p:sp>
        <p:nvSpPr>
          <p:cNvPr id="15" name="Metin kutusu 14">
            <a:extLst>
              <a:ext uri="{FF2B5EF4-FFF2-40B4-BE49-F238E27FC236}">
                <a16:creationId xmlns="" xmlns:a16="http://schemas.microsoft.com/office/drawing/2014/main" id="{74D39659-CAFB-7249-865F-699B43B73842}"/>
              </a:ext>
            </a:extLst>
          </p:cNvPr>
          <p:cNvSpPr txBox="1"/>
          <p:nvPr/>
        </p:nvSpPr>
        <p:spPr>
          <a:xfrm>
            <a:off x="3804879" y="1126326"/>
            <a:ext cx="7572656" cy="646331"/>
          </a:xfrm>
          <a:prstGeom prst="rect">
            <a:avLst/>
          </a:prstGeom>
          <a:noFill/>
        </p:spPr>
        <p:txBody>
          <a:bodyPr wrap="square" rtlCol="0">
            <a:spAutoFit/>
          </a:bodyPr>
          <a:lstStyle/>
          <a:p>
            <a:r>
              <a:rPr lang="tr-TR" sz="3600" dirty="0">
                <a:solidFill>
                  <a:srgbClr val="C00000"/>
                </a:solidFill>
                <a:latin typeface="Baloo" panose="03080902040302020200" pitchFamily="66" charset="0"/>
                <a:cs typeface="Baloo" panose="03080902040302020200" pitchFamily="66" charset="0"/>
              </a:rPr>
              <a:t>SERTİFİKA İÇİN;</a:t>
            </a:r>
          </a:p>
        </p:txBody>
      </p:sp>
    </p:spTree>
    <p:extLst>
      <p:ext uri="{BB962C8B-B14F-4D97-AF65-F5344CB8AC3E}">
        <p14:creationId xmlns="" xmlns:p14="http://schemas.microsoft.com/office/powerpoint/2010/main" val="3960894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31"/>
          <p:cNvSpPr txBox="1">
            <a:spLocks/>
          </p:cNvSpPr>
          <p:nvPr/>
        </p:nvSpPr>
        <p:spPr>
          <a:xfrm>
            <a:off x="1654577" y="432341"/>
            <a:ext cx="8702056" cy="143950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230871"/>
              </a:buClr>
              <a:buSzPct val="25000"/>
              <a:buFont typeface="Arial"/>
              <a:buNone/>
            </a:pPr>
            <a:r>
              <a:rPr lang="tr-TR" sz="7200" b="1" dirty="0">
                <a:solidFill>
                  <a:srgbClr val="230871"/>
                </a:solidFill>
                <a:latin typeface="Times New Roman" panose="02020603050405020304" pitchFamily="18" charset="0"/>
                <a:ea typeface="Libre Baskerville"/>
                <a:cs typeface="Times New Roman" panose="02020603050405020304" pitchFamily="18" charset="0"/>
                <a:sym typeface="Libre Baskerville"/>
              </a:rPr>
              <a:t>Dinlediğiniz için teşekkürler</a:t>
            </a:r>
          </a:p>
        </p:txBody>
      </p:sp>
      <p:grpSp>
        <p:nvGrpSpPr>
          <p:cNvPr id="11" name="Grup 10"/>
          <p:cNvGrpSpPr/>
          <p:nvPr/>
        </p:nvGrpSpPr>
        <p:grpSpPr>
          <a:xfrm>
            <a:off x="309853" y="2878480"/>
            <a:ext cx="6894123" cy="1153162"/>
            <a:chOff x="593322" y="3762134"/>
            <a:chExt cx="6894123" cy="1095500"/>
          </a:xfrm>
        </p:grpSpPr>
        <p:pic>
          <p:nvPicPr>
            <p:cNvPr id="5" name="Shape 533"/>
            <p:cNvPicPr preferRelativeResize="0"/>
            <p:nvPr/>
          </p:nvPicPr>
          <p:blipFill rotWithShape="1">
            <a:blip r:embed="rId2" cstate="print">
              <a:alphaModFix/>
            </a:blip>
            <a:srcRect/>
            <a:stretch/>
          </p:blipFill>
          <p:spPr>
            <a:xfrm>
              <a:off x="625573" y="3762625"/>
              <a:ext cx="768752" cy="640628"/>
            </a:xfrm>
            <a:prstGeom prst="rect">
              <a:avLst/>
            </a:prstGeom>
            <a:noFill/>
            <a:ln>
              <a:noFill/>
            </a:ln>
          </p:spPr>
        </p:pic>
        <p:pic>
          <p:nvPicPr>
            <p:cNvPr id="6" name="Shape 534"/>
            <p:cNvPicPr preferRelativeResize="0"/>
            <p:nvPr/>
          </p:nvPicPr>
          <p:blipFill rotWithShape="1">
            <a:blip r:embed="rId3" cstate="print">
              <a:alphaModFix/>
            </a:blip>
            <a:srcRect/>
            <a:stretch/>
          </p:blipFill>
          <p:spPr>
            <a:xfrm>
              <a:off x="3164649" y="3762134"/>
              <a:ext cx="577908" cy="579422"/>
            </a:xfrm>
            <a:prstGeom prst="rect">
              <a:avLst/>
            </a:prstGeom>
            <a:noFill/>
            <a:ln>
              <a:noFill/>
            </a:ln>
          </p:spPr>
        </p:pic>
        <p:pic>
          <p:nvPicPr>
            <p:cNvPr id="7" name="Shape 535"/>
            <p:cNvPicPr preferRelativeResize="0"/>
            <p:nvPr/>
          </p:nvPicPr>
          <p:blipFill rotWithShape="1">
            <a:blip r:embed="rId4" cstate="print">
              <a:alphaModFix/>
            </a:blip>
            <a:srcRect/>
            <a:stretch/>
          </p:blipFill>
          <p:spPr>
            <a:xfrm>
              <a:off x="6831222" y="3776314"/>
              <a:ext cx="656223" cy="703466"/>
            </a:xfrm>
            <a:prstGeom prst="rect">
              <a:avLst/>
            </a:prstGeom>
            <a:noFill/>
            <a:ln>
              <a:noFill/>
            </a:ln>
          </p:spPr>
        </p:pic>
        <p:sp>
          <p:nvSpPr>
            <p:cNvPr id="9" name="Dikdörtgen 8"/>
            <p:cNvSpPr/>
            <p:nvPr/>
          </p:nvSpPr>
          <p:spPr>
            <a:xfrm>
              <a:off x="593322" y="4488302"/>
              <a:ext cx="2125454" cy="369332"/>
            </a:xfrm>
            <a:prstGeom prst="rect">
              <a:avLst/>
            </a:prstGeom>
          </p:spPr>
          <p:txBody>
            <a:bodyPr wrap="none">
              <a:spAutoFit/>
            </a:bodyPr>
            <a:lstStyle/>
            <a:p>
              <a:pPr lvl="0">
                <a:buClr>
                  <a:srgbClr val="000000"/>
                </a:buClr>
                <a:buSzPct val="25000"/>
              </a:pPr>
              <a:r>
                <a:rPr lang="tr-TR" b="1" dirty="0" err="1">
                  <a:solidFill>
                    <a:srgbClr val="0070C0"/>
                  </a:solidFill>
                  <a:latin typeface="Times New Roman" panose="02020603050405020304" pitchFamily="18" charset="0"/>
                  <a:cs typeface="Times New Roman" panose="02020603050405020304" pitchFamily="18" charset="0"/>
                </a:rPr>
                <a:t>eTwinning</a:t>
              </a:r>
              <a:r>
                <a:rPr lang="tr-TR" b="1" dirty="0">
                  <a:latin typeface="Times New Roman" panose="02020603050405020304" pitchFamily="18" charset="0"/>
                  <a:cs typeface="Times New Roman" panose="02020603050405020304" pitchFamily="18" charset="0"/>
                </a:rPr>
                <a:t> </a:t>
              </a:r>
              <a:r>
                <a:rPr lang="tr-TR" b="1" dirty="0">
                  <a:solidFill>
                    <a:srgbClr val="0070C0"/>
                  </a:solidFill>
                  <a:latin typeface="Times New Roman" panose="02020603050405020304" pitchFamily="18" charset="0"/>
                  <a:cs typeface="Times New Roman" panose="02020603050405020304" pitchFamily="18" charset="0"/>
                </a:rPr>
                <a:t>Türkiye</a:t>
              </a:r>
              <a:r>
                <a:rPr lang="tr-TR" b="1" dirty="0">
                  <a:latin typeface="Times New Roman" panose="02020603050405020304" pitchFamily="18" charset="0"/>
                  <a:cs typeface="Times New Roman" panose="02020603050405020304" pitchFamily="18" charset="0"/>
                </a:rPr>
                <a:t> </a:t>
              </a:r>
            </a:p>
          </p:txBody>
        </p:sp>
        <p:sp>
          <p:nvSpPr>
            <p:cNvPr id="10" name="Dikdörtgen 9"/>
            <p:cNvSpPr/>
            <p:nvPr/>
          </p:nvSpPr>
          <p:spPr>
            <a:xfrm>
              <a:off x="2994203" y="4485526"/>
              <a:ext cx="3547959" cy="369332"/>
            </a:xfrm>
            <a:prstGeom prst="rect">
              <a:avLst/>
            </a:prstGeom>
          </p:spPr>
          <p:txBody>
            <a:bodyPr wrap="none">
              <a:spAutoFit/>
            </a:bodyPr>
            <a:lstStyle/>
            <a:p>
              <a:pPr lvl="0">
                <a:buClr>
                  <a:srgbClr val="000000"/>
                </a:buClr>
                <a:buSzPct val="25000"/>
              </a:pPr>
              <a:r>
                <a:rPr lang="tr-TR" b="1" dirty="0" err="1">
                  <a:solidFill>
                    <a:srgbClr val="0070C0"/>
                  </a:solidFill>
                  <a:latin typeface="Times New Roman" panose="02020603050405020304" pitchFamily="18" charset="0"/>
                  <a:cs typeface="Times New Roman" panose="02020603050405020304" pitchFamily="18" charset="0"/>
                </a:rPr>
                <a:t>eTwinning</a:t>
              </a:r>
              <a:r>
                <a:rPr lang="tr-TR" b="1" dirty="0">
                  <a:latin typeface="Times New Roman" panose="02020603050405020304" pitchFamily="18" charset="0"/>
                  <a:cs typeface="Times New Roman" panose="02020603050405020304" pitchFamily="18" charset="0"/>
                </a:rPr>
                <a:t> </a:t>
              </a:r>
              <a:r>
                <a:rPr lang="tr-TR" b="1" dirty="0">
                  <a:solidFill>
                    <a:srgbClr val="0070C0"/>
                  </a:solidFill>
                  <a:latin typeface="Times New Roman" panose="02020603050405020304" pitchFamily="18" charset="0"/>
                  <a:cs typeface="Times New Roman" panose="02020603050405020304" pitchFamily="18" charset="0"/>
                </a:rPr>
                <a:t>Türkiye</a:t>
              </a:r>
              <a:r>
                <a:rPr lang="tr-TR" b="1" dirty="0">
                  <a:latin typeface="Times New Roman" panose="02020603050405020304" pitchFamily="18" charset="0"/>
                  <a:cs typeface="Times New Roman" panose="02020603050405020304" pitchFamily="18" charset="0"/>
                </a:rPr>
                <a:t> </a:t>
              </a:r>
              <a:r>
                <a:rPr lang="tr-TR" b="1" dirty="0">
                  <a:solidFill>
                    <a:srgbClr val="0070C0"/>
                  </a:solidFill>
                  <a:latin typeface="Times New Roman" panose="02020603050405020304" pitchFamily="18" charset="0"/>
                  <a:cs typeface="Times New Roman" panose="02020603050405020304" pitchFamily="18" charset="0"/>
                </a:rPr>
                <a:t>@</a:t>
              </a:r>
              <a:r>
                <a:rPr lang="tr-TR" b="1" dirty="0" err="1">
                  <a:solidFill>
                    <a:srgbClr val="0070C0"/>
                  </a:solidFill>
                  <a:latin typeface="Times New Roman" panose="02020603050405020304" pitchFamily="18" charset="0"/>
                  <a:cs typeface="Times New Roman" panose="02020603050405020304" pitchFamily="18" charset="0"/>
                </a:rPr>
                <a:t>tretwinning</a:t>
              </a:r>
              <a:r>
                <a:rPr lang="tr-TR" b="1" dirty="0">
                  <a:latin typeface="Times New Roman" panose="02020603050405020304" pitchFamily="18" charset="0"/>
                  <a:cs typeface="Times New Roman" panose="02020603050405020304" pitchFamily="18" charset="0"/>
                </a:rPr>
                <a:t> </a:t>
              </a:r>
            </a:p>
          </p:txBody>
        </p:sp>
      </p:grpSp>
      <p:sp>
        <p:nvSpPr>
          <p:cNvPr id="12" name="Dikdörtgen 11"/>
          <p:cNvSpPr/>
          <p:nvPr/>
        </p:nvSpPr>
        <p:spPr>
          <a:xfrm>
            <a:off x="3128198" y="4242554"/>
            <a:ext cx="6680648" cy="2246769"/>
          </a:xfrm>
          <a:prstGeom prst="rect">
            <a:avLst/>
          </a:prstGeom>
          <a:noFill/>
        </p:spPr>
        <p:txBody>
          <a:bodyPr wrap="square">
            <a:spAutoFit/>
          </a:bodyPr>
          <a:lstStyle/>
          <a:p>
            <a:pPr eaLnBrk="1" hangingPunct="1">
              <a:defRPr/>
            </a:pPr>
            <a:endParaRPr lang="tr-TR" altLang="en-US" sz="2800" u="sng" dirty="0">
              <a:solidFill>
                <a:srgbClr val="0070C0"/>
              </a:solidFill>
              <a:latin typeface="Times New Roman" panose="02020603050405020304" pitchFamily="18" charset="0"/>
              <a:cs typeface="Times New Roman" panose="02020603050405020304" pitchFamily="18" charset="0"/>
            </a:endParaRPr>
          </a:p>
          <a:p>
            <a:pPr eaLnBrk="1" hangingPunct="1">
              <a:defRPr/>
            </a:pPr>
            <a:r>
              <a:rPr lang="tr-TR" altLang="en-US" sz="2800" u="sng" dirty="0">
                <a:solidFill>
                  <a:srgbClr val="0070C0"/>
                </a:solidFill>
                <a:latin typeface="Times New Roman" panose="02020603050405020304" pitchFamily="18" charset="0"/>
                <a:cs typeface="Times New Roman" panose="02020603050405020304" pitchFamily="18" charset="0"/>
              </a:rPr>
              <a:t>www.etwinningonline.eba.gov.tr</a:t>
            </a:r>
          </a:p>
          <a:p>
            <a:pPr eaLnBrk="1" hangingPunct="1">
              <a:defRPr/>
            </a:pPr>
            <a:endParaRPr lang="tr-TR" altLang="en-US" sz="2800" dirty="0">
              <a:solidFill>
                <a:srgbClr val="0070C0"/>
              </a:solidFill>
            </a:endParaRPr>
          </a:p>
          <a:p>
            <a:pPr eaLnBrk="1" hangingPunct="1">
              <a:defRPr/>
            </a:pPr>
            <a:endParaRPr lang="tr-TR" altLang="en-US" sz="2800" dirty="0">
              <a:solidFill>
                <a:srgbClr val="0070C0"/>
              </a:solidFill>
            </a:endParaRPr>
          </a:p>
          <a:p>
            <a:pPr eaLnBrk="1" hangingPunct="1">
              <a:defRPr/>
            </a:pPr>
            <a:r>
              <a:rPr lang="tr-TR" sz="2800" dirty="0">
                <a:solidFill>
                  <a:srgbClr val="0070C0"/>
                </a:solidFill>
              </a:rPr>
              <a:t> </a:t>
            </a:r>
            <a:endParaRPr lang="tr-TR" altLang="en-US" sz="2800" dirty="0">
              <a:solidFill>
                <a:srgbClr val="0070C0"/>
              </a:solidFill>
            </a:endParaRPr>
          </a:p>
        </p:txBody>
      </p:sp>
      <p:pic>
        <p:nvPicPr>
          <p:cNvPr id="25" name="Picture 11"/>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Resim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27" name="Resim 26"/>
          <p:cNvPicPr>
            <a:picLocks noChangeAspect="1"/>
          </p:cNvPicPr>
          <p:nvPr/>
        </p:nvPicPr>
        <p:blipFill>
          <a:blip r:embed="rId7" cstate="print"/>
          <a:stretch>
            <a:fillRect/>
          </a:stretch>
        </p:blipFill>
        <p:spPr>
          <a:xfrm>
            <a:off x="4601446" y="6288097"/>
            <a:ext cx="884954" cy="497877"/>
          </a:xfrm>
          <a:prstGeom prst="rect">
            <a:avLst/>
          </a:prstGeom>
        </p:spPr>
      </p:pic>
      <p:pic>
        <p:nvPicPr>
          <p:cNvPr id="28" name="Resim 2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29"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30"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31" name="Resim 3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sp>
        <p:nvSpPr>
          <p:cNvPr id="32" name="Metin kutusu 31"/>
          <p:cNvSpPr txBox="1"/>
          <p:nvPr/>
        </p:nvSpPr>
        <p:spPr>
          <a:xfrm>
            <a:off x="8490426" y="7496"/>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8" name="Metin kutusu 7"/>
          <p:cNvSpPr txBox="1"/>
          <p:nvPr/>
        </p:nvSpPr>
        <p:spPr>
          <a:xfrm>
            <a:off x="6468522" y="3641990"/>
            <a:ext cx="2741980" cy="369332"/>
          </a:xfrm>
          <a:prstGeom prst="rect">
            <a:avLst/>
          </a:prstGeom>
          <a:noFill/>
        </p:spPr>
        <p:txBody>
          <a:bodyPr wrap="square" rtlCol="0">
            <a:spAutoFit/>
          </a:bodyPr>
          <a:lstStyle/>
          <a:p>
            <a:r>
              <a:rPr lang="tr-TR" b="1" dirty="0">
                <a:solidFill>
                  <a:srgbClr val="0070C0"/>
                </a:solidFill>
                <a:latin typeface="Times New Roman" panose="02020603050405020304" pitchFamily="18" charset="0"/>
                <a:cs typeface="Times New Roman" panose="02020603050405020304" pitchFamily="18" charset="0"/>
              </a:rPr>
              <a:t>tretwinning@gmail.com</a:t>
            </a:r>
          </a:p>
        </p:txBody>
      </p:sp>
      <p:pic>
        <p:nvPicPr>
          <p:cNvPr id="2050" name="Picture 2" descr="Image result for instagram"/>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365434" y="2946458"/>
            <a:ext cx="649256" cy="64925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Dikdörtgen 12"/>
          <p:cNvSpPr/>
          <p:nvPr/>
        </p:nvSpPr>
        <p:spPr>
          <a:xfrm>
            <a:off x="9115463" y="3675377"/>
            <a:ext cx="1607171" cy="369332"/>
          </a:xfrm>
          <a:prstGeom prst="rect">
            <a:avLst/>
          </a:prstGeom>
        </p:spPr>
        <p:txBody>
          <a:bodyPr wrap="none">
            <a:spAutoFit/>
          </a:bodyPr>
          <a:lstStyle/>
          <a:p>
            <a:r>
              <a:rPr lang="tr-TR" b="1" dirty="0">
                <a:solidFill>
                  <a:srgbClr val="0070C0"/>
                </a:solidFill>
                <a:latin typeface="Times New Roman" panose="02020603050405020304" pitchFamily="18" charset="0"/>
                <a:cs typeface="Times New Roman" panose="02020603050405020304" pitchFamily="18" charset="0"/>
              </a:rPr>
              <a:t>@</a:t>
            </a:r>
            <a:r>
              <a:rPr lang="tr-TR" b="1" dirty="0" err="1">
                <a:solidFill>
                  <a:srgbClr val="0070C0"/>
                </a:solidFill>
                <a:latin typeface="Times New Roman" panose="02020603050405020304" pitchFamily="18" charset="0"/>
                <a:cs typeface="Times New Roman" panose="02020603050405020304" pitchFamily="18" charset="0"/>
              </a:rPr>
              <a:t>tretwinning</a:t>
            </a:r>
            <a:r>
              <a:rPr lang="tr-TR" b="1" dirty="0">
                <a:latin typeface="Times New Roman" panose="02020603050405020304" pitchFamily="18" charset="0"/>
                <a:cs typeface="Times New Roman" panose="02020603050405020304" pitchFamily="18" charset="0"/>
              </a:rPr>
              <a:t> </a:t>
            </a:r>
            <a:endParaRPr lang="tr-TR" dirty="0"/>
          </a:p>
        </p:txBody>
      </p:sp>
      <p:pic>
        <p:nvPicPr>
          <p:cNvPr id="23" name="Shape 533"/>
          <p:cNvPicPr preferRelativeResize="0"/>
          <p:nvPr/>
        </p:nvPicPr>
        <p:blipFill rotWithShape="1">
          <a:blip r:embed="rId2" cstate="print">
            <a:alphaModFix/>
          </a:blip>
          <a:srcRect/>
          <a:stretch/>
        </p:blipFill>
        <p:spPr>
          <a:xfrm>
            <a:off x="10926838" y="3041301"/>
            <a:ext cx="768752" cy="674348"/>
          </a:xfrm>
          <a:prstGeom prst="rect">
            <a:avLst/>
          </a:prstGeom>
          <a:noFill/>
          <a:ln>
            <a:noFill/>
          </a:ln>
        </p:spPr>
      </p:pic>
      <p:sp>
        <p:nvSpPr>
          <p:cNvPr id="4" name="Metin kutusu 3"/>
          <p:cNvSpPr txBox="1"/>
          <p:nvPr/>
        </p:nvSpPr>
        <p:spPr>
          <a:xfrm>
            <a:off x="10808285" y="3659388"/>
            <a:ext cx="1258987" cy="369332"/>
          </a:xfrm>
          <a:prstGeom prst="rect">
            <a:avLst/>
          </a:prstGeom>
          <a:noFill/>
        </p:spPr>
        <p:txBody>
          <a:bodyPr wrap="square" rtlCol="0">
            <a:spAutoFit/>
          </a:bodyPr>
          <a:lstStyle/>
          <a:p>
            <a:r>
              <a:rPr lang="tr-TR" b="1" dirty="0" err="1">
                <a:solidFill>
                  <a:srgbClr val="0070C0"/>
                </a:solidFill>
              </a:rPr>
              <a:t>eTwinning</a:t>
            </a:r>
            <a:endParaRPr lang="tr-TR" b="1" dirty="0">
              <a:solidFill>
                <a:srgbClr val="0070C0"/>
              </a:solidFill>
            </a:endParaRPr>
          </a:p>
        </p:txBody>
      </p:sp>
      <p:pic>
        <p:nvPicPr>
          <p:cNvPr id="15" name="Resim 14" descr="kişi, kıyafet, kadın, genç içeren bir resim&#10;&#10;&#10;&#10;Açıklama otomatik olarak oluşturuldu">
            <a:extLst>
              <a:ext uri="{FF2B5EF4-FFF2-40B4-BE49-F238E27FC236}">
                <a16:creationId xmlns="" xmlns:a16="http://schemas.microsoft.com/office/drawing/2014/main" id="{1484B9E0-86EC-3640-8A46-92CD3AF74F25}"/>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08563" y="794381"/>
            <a:ext cx="1728034" cy="1728034"/>
          </a:xfrm>
          <a:prstGeom prst="rect">
            <a:avLst/>
          </a:prstGeom>
        </p:spPr>
      </p:pic>
    </p:spTree>
    <p:extLst>
      <p:ext uri="{BB962C8B-B14F-4D97-AF65-F5344CB8AC3E}">
        <p14:creationId xmlns="" xmlns:p14="http://schemas.microsoft.com/office/powerpoint/2010/main" val="125098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4534" y="671080"/>
            <a:ext cx="5912241" cy="53830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36775" y="1389413"/>
            <a:ext cx="5981054" cy="39069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5 Köşeli Yıldız 1">
            <a:extLst>
              <a:ext uri="{FF2B5EF4-FFF2-40B4-BE49-F238E27FC236}">
                <a16:creationId xmlns="" xmlns:a16="http://schemas.microsoft.com/office/drawing/2014/main" id="{28C0ECE0-4498-C547-97C7-83BF8F0FC90C}"/>
              </a:ext>
            </a:extLst>
          </p:cNvPr>
          <p:cNvSpPr/>
          <p:nvPr/>
        </p:nvSpPr>
        <p:spPr>
          <a:xfrm>
            <a:off x="124534" y="693140"/>
            <a:ext cx="1909011" cy="17327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08912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44384" y="914399"/>
            <a:ext cx="11542816" cy="4832092"/>
          </a:xfrm>
          <a:prstGeom prst="rect">
            <a:avLst/>
          </a:prstGeom>
          <a:noFill/>
        </p:spPr>
        <p:txBody>
          <a:bodyPr wrap="square" rtlCol="0">
            <a:spAutoFit/>
          </a:bodyPr>
          <a:lstStyle/>
          <a:p>
            <a:pPr marL="285750" indent="-285750">
              <a:buFont typeface="Arial" panose="020B0604020202020204" pitchFamily="34" charset="0"/>
              <a:buChar char="•"/>
            </a:pPr>
            <a:r>
              <a:rPr lang="tr-TR" sz="2800" b="1" dirty="0">
                <a:solidFill>
                  <a:srgbClr val="FF0000"/>
                </a:solidFill>
              </a:rPr>
              <a:t>Ortak bulma forumlarında yaş kategorisine göre oturum seçmelisiniz. Yaş aralığı </a:t>
            </a:r>
            <a:r>
              <a:rPr lang="tr-TR" sz="2800" b="1" dirty="0" err="1">
                <a:solidFill>
                  <a:srgbClr val="FF0000"/>
                </a:solidFill>
              </a:rPr>
              <a:t>eTwinning</a:t>
            </a:r>
            <a:r>
              <a:rPr lang="tr-TR" sz="2800" b="1" dirty="0">
                <a:solidFill>
                  <a:srgbClr val="FF0000"/>
                </a:solidFill>
              </a:rPr>
              <a:t> projelerinde çok önemlidir.</a:t>
            </a:r>
          </a:p>
          <a:p>
            <a:pPr marL="285750" indent="-285750">
              <a:buFont typeface="Arial" panose="020B0604020202020204" pitchFamily="34" charset="0"/>
              <a:buChar char="•"/>
            </a:pPr>
            <a:endParaRPr lang="tr-TR" sz="2800" b="1" dirty="0">
              <a:solidFill>
                <a:srgbClr val="FF0000"/>
              </a:solidFill>
            </a:endParaRPr>
          </a:p>
          <a:p>
            <a:pPr marL="285750" indent="-285750">
              <a:buFont typeface="Arial" panose="020B0604020202020204" pitchFamily="34" charset="0"/>
              <a:buChar char="•"/>
            </a:pPr>
            <a:r>
              <a:rPr lang="tr-TR" sz="2800" b="1" dirty="0">
                <a:solidFill>
                  <a:srgbClr val="00B050"/>
                </a:solidFill>
              </a:rPr>
              <a:t>Forumlarda proje fikrinizi yazarken kendinizi kısaca tanıtmayı (ad-</a:t>
            </a:r>
            <a:r>
              <a:rPr lang="tr-TR" sz="2800" b="1" dirty="0" err="1">
                <a:solidFill>
                  <a:srgbClr val="00B050"/>
                </a:solidFill>
              </a:rPr>
              <a:t>soyad</a:t>
            </a:r>
            <a:r>
              <a:rPr lang="tr-TR" sz="2800" b="1" dirty="0">
                <a:solidFill>
                  <a:srgbClr val="00B050"/>
                </a:solidFill>
              </a:rPr>
              <a:t>, branş, şehir-ülke), projenizin kısa özetini (amaç-etkinlik) , öğrencilerinizin yaşını ve mail adresinizi yazmayı unutmayın.)</a:t>
            </a:r>
          </a:p>
          <a:p>
            <a:pPr marL="285750" indent="-285750">
              <a:buFont typeface="Arial" panose="020B0604020202020204" pitchFamily="34" charset="0"/>
              <a:buChar char="•"/>
            </a:pPr>
            <a:endParaRPr lang="tr-TR" sz="2800" b="1" dirty="0">
              <a:solidFill>
                <a:schemeClr val="accent5"/>
              </a:solidFill>
            </a:endParaRPr>
          </a:p>
          <a:p>
            <a:pPr marL="285750" indent="-285750">
              <a:buFont typeface="Arial" panose="020B0604020202020204" pitchFamily="34" charset="0"/>
              <a:buChar char="•"/>
            </a:pPr>
            <a:r>
              <a:rPr lang="tr-TR" sz="2800" b="1" dirty="0">
                <a:solidFill>
                  <a:schemeClr val="accent5">
                    <a:lumMod val="50000"/>
                  </a:schemeClr>
                </a:solidFill>
              </a:rPr>
              <a:t>Siz başka bir projeye katılmak istediğinizi belirtirken </a:t>
            </a:r>
            <a:r>
              <a:rPr lang="tr-TR" sz="2800" b="1" dirty="0" err="1">
                <a:solidFill>
                  <a:schemeClr val="accent5">
                    <a:lumMod val="50000"/>
                  </a:schemeClr>
                </a:solidFill>
              </a:rPr>
              <a:t>eTwinning</a:t>
            </a:r>
            <a:r>
              <a:rPr lang="tr-TR" sz="2800" b="1" dirty="0">
                <a:solidFill>
                  <a:schemeClr val="accent5">
                    <a:lumMod val="50000"/>
                  </a:schemeClr>
                </a:solidFill>
              </a:rPr>
              <a:t> etiğine uymalısınız:</a:t>
            </a:r>
          </a:p>
          <a:p>
            <a:r>
              <a:rPr lang="tr-TR" sz="2800" b="1" dirty="0">
                <a:solidFill>
                  <a:schemeClr val="accent5"/>
                </a:solidFill>
              </a:rPr>
              <a:t>       </a:t>
            </a:r>
            <a:r>
              <a:rPr lang="tr-TR" sz="2800" b="1" dirty="0">
                <a:solidFill>
                  <a:schemeClr val="accent2">
                    <a:lumMod val="50000"/>
                  </a:schemeClr>
                </a:solidFill>
              </a:rPr>
              <a:t>-Kopyala yapıştır mesajlardan kaçının.</a:t>
            </a:r>
          </a:p>
          <a:p>
            <a:r>
              <a:rPr lang="tr-TR" sz="2800" b="1" dirty="0">
                <a:solidFill>
                  <a:schemeClr val="accent2">
                    <a:lumMod val="50000"/>
                  </a:schemeClr>
                </a:solidFill>
              </a:rPr>
              <a:t>       -Çok uzun mesajlar yazmayın. </a:t>
            </a:r>
          </a:p>
        </p:txBody>
      </p:sp>
    </p:spTree>
    <p:extLst>
      <p:ext uri="{BB962C8B-B14F-4D97-AF65-F5344CB8AC3E}">
        <p14:creationId xmlns="" xmlns:p14="http://schemas.microsoft.com/office/powerpoint/2010/main" val="55183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946214" y="926275"/>
            <a:ext cx="10382846" cy="1754326"/>
          </a:xfrm>
          <a:prstGeom prst="rect">
            <a:avLst/>
          </a:prstGeom>
          <a:noFill/>
        </p:spPr>
        <p:txBody>
          <a:bodyPr wrap="square" rtlCol="0">
            <a:spAutoFit/>
          </a:bodyPr>
          <a:lstStyle/>
          <a:p>
            <a:r>
              <a:rPr lang="tr-TR" dirty="0"/>
              <a:t>        </a:t>
            </a:r>
            <a:r>
              <a:rPr lang="tr-TR" sz="3600" b="1" dirty="0">
                <a:solidFill>
                  <a:srgbClr val="7030A0"/>
                </a:solidFill>
              </a:rPr>
              <a:t>Ayrıca projenize ortak ararken ya da siz başka bir projeye dahil olmak istiyorsanız sosyal medyadan da yararlanabilirsiniz. </a:t>
            </a:r>
          </a:p>
        </p:txBody>
      </p:sp>
      <p:pic>
        <p:nvPicPr>
          <p:cNvPr id="13" name="Shape 533"/>
          <p:cNvPicPr preferRelativeResize="0"/>
          <p:nvPr/>
        </p:nvPicPr>
        <p:blipFill rotWithShape="1">
          <a:blip r:embed="rId7" cstate="print">
            <a:alphaModFix/>
          </a:blip>
          <a:srcRect/>
          <a:stretch/>
        </p:blipFill>
        <p:spPr>
          <a:xfrm>
            <a:off x="1966457" y="2948207"/>
            <a:ext cx="1323008" cy="1148780"/>
          </a:xfrm>
          <a:prstGeom prst="rect">
            <a:avLst/>
          </a:prstGeom>
          <a:noFill/>
          <a:ln>
            <a:noFill/>
          </a:ln>
        </p:spPr>
      </p:pic>
      <p:pic>
        <p:nvPicPr>
          <p:cNvPr id="14" name="Shape 533"/>
          <p:cNvPicPr preferRelativeResize="0"/>
          <p:nvPr/>
        </p:nvPicPr>
        <p:blipFill rotWithShape="1">
          <a:blip r:embed="rId7" cstate="print">
            <a:alphaModFix/>
          </a:blip>
          <a:srcRect/>
          <a:stretch/>
        </p:blipFill>
        <p:spPr>
          <a:xfrm>
            <a:off x="5032048" y="2948207"/>
            <a:ext cx="1262599" cy="1148780"/>
          </a:xfrm>
          <a:prstGeom prst="rect">
            <a:avLst/>
          </a:prstGeom>
          <a:noFill/>
          <a:ln>
            <a:noFill/>
          </a:ln>
        </p:spPr>
      </p:pic>
      <p:sp>
        <p:nvSpPr>
          <p:cNvPr id="3" name="Metin kutusu 2"/>
          <p:cNvSpPr txBox="1"/>
          <p:nvPr/>
        </p:nvSpPr>
        <p:spPr>
          <a:xfrm>
            <a:off x="2097086" y="4096987"/>
            <a:ext cx="1299257" cy="400110"/>
          </a:xfrm>
          <a:prstGeom prst="rect">
            <a:avLst/>
          </a:prstGeom>
          <a:noFill/>
        </p:spPr>
        <p:txBody>
          <a:bodyPr wrap="square" rtlCol="0">
            <a:spAutoFit/>
          </a:bodyPr>
          <a:lstStyle/>
          <a:p>
            <a:r>
              <a:rPr lang="tr-TR" sz="2000" b="1" dirty="0" err="1">
                <a:solidFill>
                  <a:schemeClr val="accent5"/>
                </a:solidFill>
              </a:rPr>
              <a:t>eTwinning</a:t>
            </a:r>
            <a:endParaRPr lang="tr-TR" sz="2000" b="1" dirty="0">
              <a:solidFill>
                <a:schemeClr val="accent5"/>
              </a:solidFill>
            </a:endParaRPr>
          </a:p>
        </p:txBody>
      </p:sp>
      <p:sp>
        <p:nvSpPr>
          <p:cNvPr id="4" name="Metin kutusu 3"/>
          <p:cNvSpPr txBox="1"/>
          <p:nvPr/>
        </p:nvSpPr>
        <p:spPr>
          <a:xfrm>
            <a:off x="4819100" y="4096987"/>
            <a:ext cx="2204685" cy="400110"/>
          </a:xfrm>
          <a:prstGeom prst="rect">
            <a:avLst/>
          </a:prstGeom>
          <a:noFill/>
        </p:spPr>
        <p:txBody>
          <a:bodyPr wrap="square" rtlCol="0">
            <a:spAutoFit/>
          </a:bodyPr>
          <a:lstStyle/>
          <a:p>
            <a:r>
              <a:rPr lang="tr-TR" sz="2000" b="1" dirty="0" err="1">
                <a:solidFill>
                  <a:schemeClr val="accent5"/>
                </a:solidFill>
              </a:rPr>
              <a:t>eTwinning</a:t>
            </a:r>
            <a:r>
              <a:rPr lang="tr-TR" sz="2000" b="1" dirty="0">
                <a:solidFill>
                  <a:schemeClr val="accent5"/>
                </a:solidFill>
              </a:rPr>
              <a:t> Türkiye</a:t>
            </a:r>
          </a:p>
        </p:txBody>
      </p:sp>
      <p:pic>
        <p:nvPicPr>
          <p:cNvPr id="16" name="Shape 533"/>
          <p:cNvPicPr preferRelativeResize="0"/>
          <p:nvPr/>
        </p:nvPicPr>
        <p:blipFill rotWithShape="1">
          <a:blip r:embed="rId7" cstate="print">
            <a:alphaModFix/>
          </a:blip>
          <a:srcRect/>
          <a:stretch/>
        </p:blipFill>
        <p:spPr>
          <a:xfrm>
            <a:off x="8179818" y="2948207"/>
            <a:ext cx="1272939" cy="1114175"/>
          </a:xfrm>
          <a:prstGeom prst="rect">
            <a:avLst/>
          </a:prstGeom>
          <a:noFill/>
          <a:ln>
            <a:noFill/>
          </a:ln>
        </p:spPr>
      </p:pic>
      <p:sp>
        <p:nvSpPr>
          <p:cNvPr id="15" name="Metin kutusu 14"/>
          <p:cNvSpPr txBox="1"/>
          <p:nvPr/>
        </p:nvSpPr>
        <p:spPr>
          <a:xfrm>
            <a:off x="8071268" y="4108862"/>
            <a:ext cx="2254525" cy="400110"/>
          </a:xfrm>
          <a:prstGeom prst="rect">
            <a:avLst/>
          </a:prstGeom>
          <a:noFill/>
        </p:spPr>
        <p:txBody>
          <a:bodyPr wrap="square" rtlCol="0">
            <a:spAutoFit/>
          </a:bodyPr>
          <a:lstStyle/>
          <a:p>
            <a:r>
              <a:rPr lang="tr-TR" sz="2000" b="1" dirty="0" err="1">
                <a:solidFill>
                  <a:schemeClr val="accent5"/>
                </a:solidFill>
              </a:rPr>
              <a:t>eTwinningistanbul</a:t>
            </a:r>
            <a:endParaRPr lang="tr-TR" sz="2000" b="1" dirty="0">
              <a:solidFill>
                <a:schemeClr val="accent5"/>
              </a:solidFill>
            </a:endParaRPr>
          </a:p>
        </p:txBody>
      </p:sp>
    </p:spTree>
    <p:extLst>
      <p:ext uri="{BB962C8B-B14F-4D97-AF65-F5344CB8AC3E}">
        <p14:creationId xmlns="" xmlns:p14="http://schemas.microsoft.com/office/powerpoint/2010/main" val="260755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80011" y="612767"/>
            <a:ext cx="11519064" cy="1938992"/>
          </a:xfrm>
          <a:prstGeom prst="rect">
            <a:avLst/>
          </a:prstGeom>
          <a:noFill/>
        </p:spPr>
        <p:txBody>
          <a:bodyPr wrap="square" rtlCol="0">
            <a:spAutoFit/>
          </a:bodyPr>
          <a:lstStyle/>
          <a:p>
            <a:pPr marL="285750" indent="-285750">
              <a:buFont typeface="Arial" panose="020B0604020202020204" pitchFamily="34" charset="0"/>
              <a:buChar char="•"/>
            </a:pPr>
            <a:r>
              <a:rPr lang="tr-TR" sz="2000" b="1" dirty="0">
                <a:solidFill>
                  <a:schemeClr val="accent5"/>
                </a:solidFill>
              </a:rPr>
              <a:t>eTwinning projeleri iki kurucu ortak ile başlatılır. Kurucu ortaklar aynı okuldan olamazlar.</a:t>
            </a:r>
          </a:p>
          <a:p>
            <a:pPr marL="285750" indent="-285750">
              <a:buFont typeface="Arial" panose="020B0604020202020204" pitchFamily="34" charset="0"/>
              <a:buChar char="•"/>
            </a:pPr>
            <a:endParaRPr lang="tr-TR" sz="2000" b="1" dirty="0">
              <a:solidFill>
                <a:schemeClr val="accent5"/>
              </a:solidFill>
            </a:endParaRPr>
          </a:p>
          <a:p>
            <a:pPr marL="285750" indent="-285750">
              <a:buFont typeface="Arial" panose="020B0604020202020204" pitchFamily="34" charset="0"/>
              <a:buChar char="•"/>
            </a:pPr>
            <a:r>
              <a:rPr lang="tr-TR" sz="2000" b="1" dirty="0">
                <a:solidFill>
                  <a:schemeClr val="accent5"/>
                </a:solidFill>
              </a:rPr>
              <a:t>Kurucu ortak veya diğer ortakları seçerken onların profillerini inceleyin.</a:t>
            </a:r>
          </a:p>
          <a:p>
            <a:endParaRPr lang="tr-TR" sz="2000" b="1" dirty="0">
              <a:solidFill>
                <a:schemeClr val="accent5"/>
              </a:solidFill>
            </a:endParaRPr>
          </a:p>
          <a:p>
            <a:pPr marL="342900" indent="-342900">
              <a:buFont typeface="Arial" panose="020B0604020202020204" pitchFamily="34" charset="0"/>
              <a:buChar char="•"/>
            </a:pPr>
            <a:r>
              <a:rPr lang="tr-TR" sz="2000" b="1" dirty="0">
                <a:solidFill>
                  <a:schemeClr val="accent5"/>
                </a:solidFill>
              </a:rPr>
              <a:t>Ortakları belirledikten sonra </a:t>
            </a:r>
            <a:r>
              <a:rPr lang="tr-TR" sz="2000" b="1" dirty="0" err="1">
                <a:solidFill>
                  <a:schemeClr val="accent5"/>
                </a:solidFill>
              </a:rPr>
              <a:t>eTwinning</a:t>
            </a:r>
            <a:r>
              <a:rPr lang="tr-TR" sz="2000" b="1" dirty="0">
                <a:solidFill>
                  <a:schemeClr val="accent5"/>
                </a:solidFill>
              </a:rPr>
              <a:t> </a:t>
            </a:r>
            <a:r>
              <a:rPr lang="tr-TR" sz="2000" b="1" dirty="0" err="1">
                <a:solidFill>
                  <a:schemeClr val="accent5"/>
                </a:solidFill>
              </a:rPr>
              <a:t>Live’da</a:t>
            </a:r>
            <a:r>
              <a:rPr lang="tr-TR" sz="2000" b="1" dirty="0">
                <a:solidFill>
                  <a:schemeClr val="accent5"/>
                </a:solidFill>
              </a:rPr>
              <a:t> birbirinizi irtibat kişisi olarak ekleyin. Proje planlamasında muhakkak ortaklarınızın görüşlerini alın.</a:t>
            </a:r>
          </a:p>
        </p:txBody>
      </p:sp>
      <p:pic>
        <p:nvPicPr>
          <p:cNvPr id="409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0011" y="2491448"/>
            <a:ext cx="4233244" cy="1002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Metin kutusu 3"/>
          <p:cNvSpPr txBox="1"/>
          <p:nvPr/>
        </p:nvSpPr>
        <p:spPr>
          <a:xfrm>
            <a:off x="1284378" y="3274150"/>
            <a:ext cx="2648197" cy="400110"/>
          </a:xfrm>
          <a:prstGeom prst="rect">
            <a:avLst/>
          </a:prstGeom>
          <a:noFill/>
        </p:spPr>
        <p:txBody>
          <a:bodyPr wrap="square" rtlCol="0">
            <a:spAutoFit/>
          </a:bodyPr>
          <a:lstStyle/>
          <a:p>
            <a:r>
              <a:rPr lang="tr-TR" sz="2000" b="1" dirty="0">
                <a:solidFill>
                  <a:srgbClr val="FF0000"/>
                </a:solidFill>
              </a:rPr>
              <a:t>Rozetler</a:t>
            </a:r>
          </a:p>
        </p:txBody>
      </p:sp>
      <p:pic>
        <p:nvPicPr>
          <p:cNvPr id="4101"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2955" y="3847010"/>
            <a:ext cx="1845810" cy="18458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Metin kutusu 12"/>
          <p:cNvSpPr txBox="1"/>
          <p:nvPr/>
        </p:nvSpPr>
        <p:spPr>
          <a:xfrm>
            <a:off x="473897" y="5663559"/>
            <a:ext cx="2587995" cy="400110"/>
          </a:xfrm>
          <a:prstGeom prst="rect">
            <a:avLst/>
          </a:prstGeom>
          <a:noFill/>
        </p:spPr>
        <p:txBody>
          <a:bodyPr wrap="square" rtlCol="0">
            <a:spAutoFit/>
          </a:bodyPr>
          <a:lstStyle/>
          <a:p>
            <a:r>
              <a:rPr lang="tr-TR" sz="2000" b="1" dirty="0">
                <a:solidFill>
                  <a:srgbClr val="FF0000"/>
                </a:solidFill>
              </a:rPr>
              <a:t>Küresel ilerleme</a:t>
            </a:r>
          </a:p>
        </p:txBody>
      </p:sp>
      <p:pic>
        <p:nvPicPr>
          <p:cNvPr id="4103" name="Picture 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895479" y="2992580"/>
            <a:ext cx="6343650"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Metin kutusu 13"/>
          <p:cNvSpPr txBox="1"/>
          <p:nvPr/>
        </p:nvSpPr>
        <p:spPr>
          <a:xfrm>
            <a:off x="5747657" y="4769915"/>
            <a:ext cx="5628904" cy="400110"/>
          </a:xfrm>
          <a:prstGeom prst="rect">
            <a:avLst/>
          </a:prstGeom>
          <a:noFill/>
        </p:spPr>
        <p:txBody>
          <a:bodyPr wrap="square" rtlCol="0">
            <a:spAutoFit/>
          </a:bodyPr>
          <a:lstStyle/>
          <a:p>
            <a:r>
              <a:rPr lang="tr-TR" sz="2000" b="1" dirty="0">
                <a:solidFill>
                  <a:srgbClr val="FF0000"/>
                </a:solidFill>
              </a:rPr>
              <a:t>«</a:t>
            </a:r>
            <a:r>
              <a:rPr lang="tr-TR" sz="2000" b="1" dirty="0">
                <a:solidFill>
                  <a:schemeClr val="accent6"/>
                </a:solidFill>
              </a:rPr>
              <a:t>Hakkında</a:t>
            </a:r>
            <a:r>
              <a:rPr lang="tr-TR" sz="2000" b="1" dirty="0">
                <a:solidFill>
                  <a:srgbClr val="FF0000"/>
                </a:solidFill>
              </a:rPr>
              <a:t>» ve «</a:t>
            </a:r>
            <a:r>
              <a:rPr lang="tr-TR" sz="2000" b="1" dirty="0">
                <a:solidFill>
                  <a:schemeClr val="accent6"/>
                </a:solidFill>
              </a:rPr>
              <a:t>Projeler</a:t>
            </a:r>
            <a:r>
              <a:rPr lang="tr-TR" sz="2000" b="1" dirty="0">
                <a:solidFill>
                  <a:srgbClr val="FF0000"/>
                </a:solidFill>
              </a:rPr>
              <a:t>» sekmesi</a:t>
            </a:r>
          </a:p>
        </p:txBody>
      </p:sp>
    </p:spTree>
    <p:extLst>
      <p:ext uri="{BB962C8B-B14F-4D97-AF65-F5344CB8AC3E}">
        <p14:creationId xmlns="" xmlns:p14="http://schemas.microsoft.com/office/powerpoint/2010/main" val="83353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124534" y="664587"/>
            <a:ext cx="11400311" cy="523220"/>
          </a:xfrm>
          <a:prstGeom prst="rect">
            <a:avLst/>
          </a:prstGeom>
          <a:noFill/>
        </p:spPr>
        <p:txBody>
          <a:bodyPr wrap="square" rtlCol="0">
            <a:spAutoFit/>
          </a:bodyPr>
          <a:lstStyle/>
          <a:p>
            <a:pPr algn="ctr"/>
            <a:r>
              <a:rPr lang="tr-TR" sz="2800" b="1" dirty="0">
                <a:solidFill>
                  <a:srgbClr val="FF0000"/>
                </a:solidFill>
              </a:rPr>
              <a:t>Projeyi Oluşturma</a:t>
            </a:r>
          </a:p>
        </p:txBody>
      </p:sp>
      <p:sp>
        <p:nvSpPr>
          <p:cNvPr id="3" name="Metin kutusu 2"/>
          <p:cNvSpPr txBox="1"/>
          <p:nvPr/>
        </p:nvSpPr>
        <p:spPr>
          <a:xfrm>
            <a:off x="427511" y="1203059"/>
            <a:ext cx="11400311" cy="400110"/>
          </a:xfrm>
          <a:prstGeom prst="rect">
            <a:avLst/>
          </a:prstGeom>
          <a:noFill/>
        </p:spPr>
        <p:txBody>
          <a:bodyPr wrap="square" rtlCol="0">
            <a:spAutoFit/>
          </a:bodyPr>
          <a:lstStyle/>
          <a:p>
            <a:pPr marL="285750" indent="-285750">
              <a:buFont typeface="Arial" panose="020B0604020202020204" pitchFamily="34" charset="0"/>
              <a:buChar char="•"/>
            </a:pPr>
            <a:r>
              <a:rPr lang="tr-TR" sz="2000" b="1" dirty="0" err="1">
                <a:solidFill>
                  <a:schemeClr val="accent5"/>
                </a:solidFill>
              </a:rPr>
              <a:t>eTwinning</a:t>
            </a:r>
            <a:r>
              <a:rPr lang="tr-TR" sz="2000" b="1" dirty="0">
                <a:solidFill>
                  <a:schemeClr val="accent5"/>
                </a:solidFill>
              </a:rPr>
              <a:t> Live – Projeler Sekmesi – Proje Oluştur</a:t>
            </a:r>
          </a:p>
        </p:txBody>
      </p:sp>
      <p:pic>
        <p:nvPicPr>
          <p:cNvPr id="102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8322" y="1876301"/>
            <a:ext cx="10715355" cy="40969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şağı Ok 3">
            <a:extLst>
              <a:ext uri="{FF2B5EF4-FFF2-40B4-BE49-F238E27FC236}">
                <a16:creationId xmlns="" xmlns:a16="http://schemas.microsoft.com/office/drawing/2014/main" id="{FC186406-4ED4-2F41-9D91-1F0BC439D65F}"/>
              </a:ext>
            </a:extLst>
          </p:cNvPr>
          <p:cNvSpPr/>
          <p:nvPr/>
        </p:nvSpPr>
        <p:spPr>
          <a:xfrm>
            <a:off x="561475" y="2863351"/>
            <a:ext cx="3157130" cy="1869070"/>
          </a:xfrm>
          <a:prstGeom prst="downArrow">
            <a:avLst>
              <a:gd name="adj1" fmla="val 50000"/>
              <a:gd name="adj2" fmla="val 56008"/>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3" name="Dikdörtgen 12">
            <a:extLst>
              <a:ext uri="{FF2B5EF4-FFF2-40B4-BE49-F238E27FC236}">
                <a16:creationId xmlns="" xmlns:a16="http://schemas.microsoft.com/office/drawing/2014/main" id="{55953BC5-119B-A04C-B6C0-1416006C3FAC}"/>
              </a:ext>
            </a:extLst>
          </p:cNvPr>
          <p:cNvSpPr/>
          <p:nvPr/>
        </p:nvSpPr>
        <p:spPr>
          <a:xfrm>
            <a:off x="9844015" y="1876301"/>
            <a:ext cx="433137" cy="440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5264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2424" y="524978"/>
            <a:ext cx="12192000" cy="45719"/>
          </a:xfrm>
          <a:prstGeom prst="rect">
            <a:avLst/>
          </a:prstGeom>
          <a:solidFill>
            <a:srgbClr val="FECD04"/>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534" y="30195"/>
            <a:ext cx="1643361" cy="493504"/>
          </a:xfrm>
          <a:prstGeom prst="rect">
            <a:avLst/>
          </a:prstGeom>
        </p:spPr>
      </p:pic>
      <p:pic>
        <p:nvPicPr>
          <p:cNvPr id="7" name="Picture 1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2805"/>
          <a:stretch/>
        </p:blipFill>
        <p:spPr bwMode="auto">
          <a:xfrm>
            <a:off x="1637606" y="6370092"/>
            <a:ext cx="1426455" cy="3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42115" y="6168043"/>
            <a:ext cx="718469" cy="718469"/>
          </a:xfrm>
          <a:prstGeom prst="rect">
            <a:avLst/>
          </a:prstGeom>
        </p:spPr>
      </p:pic>
      <p:pic>
        <p:nvPicPr>
          <p:cNvPr id="9" name="Resim 8"/>
          <p:cNvPicPr>
            <a:picLocks noChangeAspect="1"/>
          </p:cNvPicPr>
          <p:nvPr/>
        </p:nvPicPr>
        <p:blipFill>
          <a:blip r:embed="rId5" cstate="print"/>
          <a:stretch>
            <a:fillRect/>
          </a:stretch>
        </p:blipFill>
        <p:spPr>
          <a:xfrm>
            <a:off x="4601446" y="6288097"/>
            <a:ext cx="884954" cy="497877"/>
          </a:xfrm>
          <a:prstGeom prst="rect">
            <a:avLst/>
          </a:prstGeom>
        </p:spPr>
      </p:pic>
      <p:pic>
        <p:nvPicPr>
          <p:cNvPr id="10" name="Resim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3785" y="6316537"/>
            <a:ext cx="724897" cy="465460"/>
          </a:xfrm>
          <a:prstGeom prst="rect">
            <a:avLst/>
          </a:prstGeom>
        </p:spPr>
      </p:pic>
      <p:sp>
        <p:nvSpPr>
          <p:cNvPr id="11" name="Rectangle 70"/>
          <p:cNvSpPr>
            <a:spLocks noChangeArrowheads="1"/>
          </p:cNvSpPr>
          <p:nvPr/>
        </p:nvSpPr>
        <p:spPr bwMode="auto">
          <a:xfrm>
            <a:off x="0" y="6143106"/>
            <a:ext cx="12192000" cy="57545"/>
          </a:xfrm>
          <a:prstGeom prst="rect">
            <a:avLst/>
          </a:prstGeom>
          <a:solidFill>
            <a:srgbClr val="00206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GB" altLang="tr-TR">
              <a:solidFill>
                <a:srgbClr val="FFB80D"/>
              </a:solidFill>
            </a:endParaRPr>
          </a:p>
        </p:txBody>
      </p:sp>
      <p:sp>
        <p:nvSpPr>
          <p:cNvPr id="12" name="Metin kutusu 11"/>
          <p:cNvSpPr txBox="1"/>
          <p:nvPr/>
        </p:nvSpPr>
        <p:spPr>
          <a:xfrm>
            <a:off x="8459586" y="-7634"/>
            <a:ext cx="3732414" cy="584775"/>
          </a:xfrm>
          <a:prstGeom prst="rect">
            <a:avLst/>
          </a:prstGeom>
          <a:noFill/>
        </p:spPr>
        <p:txBody>
          <a:bodyPr wrap="square" rtlCol="0">
            <a:spAutoFit/>
          </a:bodyPr>
          <a:lstStyle/>
          <a:p>
            <a:pPr algn="ctr"/>
            <a:r>
              <a:rPr lang="tr-TR" sz="1600" b="1" dirty="0">
                <a:solidFill>
                  <a:srgbClr val="002060"/>
                </a:solidFill>
              </a:rPr>
              <a:t>Kaliteli </a:t>
            </a:r>
            <a:r>
              <a:rPr lang="tr-TR" sz="1600" b="1" dirty="0" err="1">
                <a:solidFill>
                  <a:srgbClr val="002060"/>
                </a:solidFill>
              </a:rPr>
              <a:t>eTwinning</a:t>
            </a:r>
            <a:r>
              <a:rPr lang="tr-TR" sz="1600" b="1" dirty="0">
                <a:solidFill>
                  <a:srgbClr val="002060"/>
                </a:solidFill>
              </a:rPr>
              <a:t> Projeleri Planlama Ve Yürütme</a:t>
            </a:r>
          </a:p>
        </p:txBody>
      </p:sp>
      <p:sp>
        <p:nvSpPr>
          <p:cNvPr id="2" name="Metin kutusu 1"/>
          <p:cNvSpPr txBox="1"/>
          <p:nvPr/>
        </p:nvSpPr>
        <p:spPr>
          <a:xfrm>
            <a:off x="322935" y="700644"/>
            <a:ext cx="11541281" cy="2246769"/>
          </a:xfrm>
          <a:prstGeom prst="rect">
            <a:avLst/>
          </a:prstGeom>
          <a:noFill/>
        </p:spPr>
        <p:txBody>
          <a:bodyPr wrap="square" rtlCol="0">
            <a:spAutoFit/>
          </a:bodyPr>
          <a:lstStyle/>
          <a:p>
            <a:pPr marL="285750" indent="-285750">
              <a:buFont typeface="Arial" panose="020B0604020202020204" pitchFamily="34" charset="0"/>
              <a:buChar char="•"/>
            </a:pPr>
            <a:r>
              <a:rPr lang="tr-TR" sz="2000" b="1" dirty="0">
                <a:solidFill>
                  <a:schemeClr val="accent5"/>
                </a:solidFill>
              </a:rPr>
              <a:t>Proje oluşturma formunda daha önceden anlaştığınız kurucu ortağınızı ve proje hakkında istenen diğer bilgileri ekleyin. </a:t>
            </a:r>
          </a:p>
          <a:p>
            <a:pPr marL="285750" indent="-285750">
              <a:buFont typeface="Arial" panose="020B0604020202020204" pitchFamily="34" charset="0"/>
              <a:buChar char="•"/>
            </a:pPr>
            <a:endParaRPr lang="tr-TR" sz="2000" b="1" dirty="0">
              <a:solidFill>
                <a:schemeClr val="accent5"/>
              </a:solidFill>
            </a:endParaRPr>
          </a:p>
          <a:p>
            <a:pPr marL="285750" indent="-285750">
              <a:buFont typeface="Arial" panose="020B0604020202020204" pitchFamily="34" charset="0"/>
              <a:buChar char="•"/>
            </a:pPr>
            <a:r>
              <a:rPr lang="tr-TR" sz="2000" b="1" dirty="0">
                <a:solidFill>
                  <a:schemeClr val="accent5"/>
                </a:solidFill>
              </a:rPr>
              <a:t>Bu form gönderildikten sonra ilk önce diğer kurucu ortağın ve daha sonra her iki kurucu ortağın Ulusal Destek Servislerinin onaylaması gerekir.</a:t>
            </a:r>
          </a:p>
          <a:p>
            <a:pPr marL="285750" indent="-285750">
              <a:buFont typeface="Arial" panose="020B0604020202020204" pitchFamily="34" charset="0"/>
              <a:buChar char="•"/>
            </a:pPr>
            <a:endParaRPr lang="tr-TR" sz="2000" b="1" dirty="0">
              <a:solidFill>
                <a:schemeClr val="accent5"/>
              </a:solidFill>
            </a:endParaRPr>
          </a:p>
          <a:p>
            <a:pPr marL="285750" indent="-285750">
              <a:buFont typeface="Arial" panose="020B0604020202020204" pitchFamily="34" charset="0"/>
              <a:buChar char="•"/>
            </a:pPr>
            <a:r>
              <a:rPr lang="tr-TR" sz="2000" b="1" dirty="0">
                <a:solidFill>
                  <a:schemeClr val="accent5"/>
                </a:solidFill>
              </a:rPr>
              <a:t>Proje onaylandıktan sonra isterseniz diğer ortakları ekleyebilirsiniz. </a:t>
            </a:r>
            <a:r>
              <a:rPr lang="tr-TR" sz="2000" b="1" u="sng" dirty="0">
                <a:solidFill>
                  <a:srgbClr val="FF0000"/>
                </a:solidFill>
              </a:rPr>
              <a:t>Fakat kalabalık projelerden kaçının</a:t>
            </a:r>
            <a:r>
              <a:rPr lang="tr-TR" sz="2000" b="1" dirty="0">
                <a:solidFill>
                  <a:schemeClr val="accent5"/>
                </a:solidFill>
              </a:rPr>
              <a:t>.</a:t>
            </a:r>
          </a:p>
        </p:txBody>
      </p:sp>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3033" y="2947413"/>
            <a:ext cx="6640752" cy="3035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Metin kutusu 2"/>
          <p:cNvSpPr txBox="1"/>
          <p:nvPr/>
        </p:nvSpPr>
        <p:spPr>
          <a:xfrm>
            <a:off x="7647709" y="3230088"/>
            <a:ext cx="4085112" cy="400110"/>
          </a:xfrm>
          <a:prstGeom prst="rect">
            <a:avLst/>
          </a:prstGeom>
          <a:noFill/>
        </p:spPr>
        <p:txBody>
          <a:bodyPr wrap="square" rtlCol="0">
            <a:spAutoFit/>
          </a:bodyPr>
          <a:lstStyle/>
          <a:p>
            <a:pPr algn="ctr"/>
            <a:r>
              <a:rPr lang="tr-TR" sz="2000" b="1" dirty="0">
                <a:solidFill>
                  <a:srgbClr val="FF0000"/>
                </a:solidFill>
              </a:rPr>
              <a:t>Proje Yaş Aralıkları</a:t>
            </a:r>
          </a:p>
        </p:txBody>
      </p:sp>
      <p:sp>
        <p:nvSpPr>
          <p:cNvPr id="4" name="Metin kutusu 3"/>
          <p:cNvSpPr txBox="1"/>
          <p:nvPr/>
        </p:nvSpPr>
        <p:spPr>
          <a:xfrm>
            <a:off x="8942119" y="3614671"/>
            <a:ext cx="3099460" cy="1323439"/>
          </a:xfrm>
          <a:prstGeom prst="rect">
            <a:avLst/>
          </a:prstGeom>
          <a:noFill/>
        </p:spPr>
        <p:txBody>
          <a:bodyPr wrap="square" rtlCol="0">
            <a:spAutoFit/>
          </a:bodyPr>
          <a:lstStyle/>
          <a:p>
            <a:pPr marL="285750" indent="-285750">
              <a:buFont typeface="Arial" panose="020B0604020202020204" pitchFamily="34" charset="0"/>
              <a:buChar char="•"/>
            </a:pPr>
            <a:r>
              <a:rPr lang="tr-TR" sz="2000" b="1" dirty="0">
                <a:solidFill>
                  <a:schemeClr val="accent5"/>
                </a:solidFill>
              </a:rPr>
              <a:t>0-6 yaş</a:t>
            </a:r>
          </a:p>
          <a:p>
            <a:pPr marL="285750" indent="-285750">
              <a:buFont typeface="Arial" panose="020B0604020202020204" pitchFamily="34" charset="0"/>
              <a:buChar char="•"/>
            </a:pPr>
            <a:r>
              <a:rPr lang="tr-TR" sz="2000" b="1" dirty="0">
                <a:solidFill>
                  <a:schemeClr val="accent5"/>
                </a:solidFill>
              </a:rPr>
              <a:t>7-11 yaş</a:t>
            </a:r>
          </a:p>
          <a:p>
            <a:pPr marL="285750" indent="-285750">
              <a:buFont typeface="Arial" panose="020B0604020202020204" pitchFamily="34" charset="0"/>
              <a:buChar char="•"/>
            </a:pPr>
            <a:r>
              <a:rPr lang="tr-TR" sz="2000" b="1" dirty="0">
                <a:solidFill>
                  <a:schemeClr val="accent5"/>
                </a:solidFill>
              </a:rPr>
              <a:t>12-15 yaş</a:t>
            </a:r>
          </a:p>
          <a:p>
            <a:pPr marL="285750" indent="-285750">
              <a:buFont typeface="Arial" panose="020B0604020202020204" pitchFamily="34" charset="0"/>
              <a:buChar char="•"/>
            </a:pPr>
            <a:r>
              <a:rPr lang="tr-TR" sz="2000" b="1" dirty="0">
                <a:solidFill>
                  <a:schemeClr val="accent5"/>
                </a:solidFill>
              </a:rPr>
              <a:t>16-19 yaş</a:t>
            </a:r>
          </a:p>
        </p:txBody>
      </p:sp>
      <p:graphicFrame>
        <p:nvGraphicFramePr>
          <p:cNvPr id="14" name="Tablo 13"/>
          <p:cNvGraphicFramePr>
            <a:graphicFrameLocks noGrp="1"/>
          </p:cNvGraphicFramePr>
          <p:nvPr/>
        </p:nvGraphicFramePr>
        <p:xfrm>
          <a:off x="8407730" y="3253839"/>
          <a:ext cx="2624447" cy="1710047"/>
        </p:xfrm>
        <a:graphic>
          <a:graphicData uri="http://schemas.openxmlformats.org/drawingml/2006/table">
            <a:tbl>
              <a:tblPr/>
              <a:tblGrid>
                <a:gridCol w="2624447">
                  <a:extLst>
                    <a:ext uri="{9D8B030D-6E8A-4147-A177-3AD203B41FA5}">
                      <a16:colId xmlns="" xmlns:a16="http://schemas.microsoft.com/office/drawing/2014/main" val="20000"/>
                    </a:ext>
                  </a:extLst>
                </a:gridCol>
              </a:tblGrid>
              <a:tr h="1710047">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10204140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1882</Words>
  <Application>Microsoft Office PowerPoint</Application>
  <PresentationFormat>Özel</PresentationFormat>
  <Paragraphs>227</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ULUTAN</dc:creator>
  <cp:lastModifiedBy>O.FarukMETIN</cp:lastModifiedBy>
  <cp:revision>66</cp:revision>
  <dcterms:created xsi:type="dcterms:W3CDTF">2018-08-27T12:34:21Z</dcterms:created>
  <dcterms:modified xsi:type="dcterms:W3CDTF">2018-12-20T07:49:42Z</dcterms:modified>
</cp:coreProperties>
</file>